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83" r:id="rId11"/>
    <p:sldId id="273" r:id="rId12"/>
    <p:sldId id="274" r:id="rId13"/>
    <p:sldId id="275" r:id="rId14"/>
    <p:sldId id="276" r:id="rId15"/>
    <p:sldId id="277" r:id="rId16"/>
    <p:sldId id="263" r:id="rId17"/>
    <p:sldId id="264" r:id="rId18"/>
    <p:sldId id="278" r:id="rId19"/>
    <p:sldId id="265" r:id="rId20"/>
    <p:sldId id="266" r:id="rId21"/>
    <p:sldId id="267" r:id="rId22"/>
    <p:sldId id="287" r:id="rId23"/>
    <p:sldId id="282" r:id="rId24"/>
    <p:sldId id="280" r:id="rId25"/>
    <p:sldId id="286" r:id="rId26"/>
    <p:sldId id="279" r:id="rId27"/>
    <p:sldId id="284" r:id="rId28"/>
    <p:sldId id="268" r:id="rId29"/>
    <p:sldId id="281" r:id="rId30"/>
    <p:sldId id="269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4"/>
    <a:srgbClr val="7C3C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CN" alt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pPr/>
              <a:t>2015/11/10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oool\&#1082;&#1072;&#1087;&#1089;&#1091;&#1083;&#1086;&#1088;&#1077;&#1082;&#1089;&#1080;&#1089;%20&#1080;%20&#1075;&#1080;&#1076;&#1088;&#1086;&#1076;&#1080;&#1089;&#1089;&#1077;&#1082;&#1094;&#1080;&#1103;\CCC%20(needle)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@wetlab\hdd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@wetlab\dvd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@wetlab\Femtosecond%20assisted%20phaco.%20&#1059;&#1089;&#1082;&#1086;&#1088;&#1077;&#1085;&#1086;%20&#1074;%202%20&#1088;&#1072;&#1079;&#1072;.av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oool\&#1082;&#1072;&#1087;&#1089;&#1091;&#1083;&#1086;&#1088;&#1077;&#1082;&#1089;&#1080;&#1089;%20&#1080;%20&#1075;&#1080;&#1076;&#1088;&#1086;&#1076;&#1080;&#1089;&#1089;&#1077;&#1082;&#1094;&#1080;&#1103;\Gidrodissektion.m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oool\&#1082;&#1072;&#1087;&#1089;&#1091;&#1083;&#1086;&#1088;&#1077;&#1082;&#1089;&#1080;&#1089;%20&#1080;%20&#1075;&#1080;&#1076;&#1088;&#1086;&#1076;&#1080;&#1089;&#1089;&#1077;&#1082;&#1094;&#1080;&#1103;\Gidrodissektion%20and%20gidrodelineation.m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Рисунок 2097158"/>
          <p:cNvPicPr>
            <a:picLocks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-204537"/>
            <a:ext cx="9144000" cy="706253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0" y="4563611"/>
            <a:ext cx="9144000" cy="2134998"/>
          </a:xfrm>
          <a:prstGeom prst="rect">
            <a:avLst/>
          </a:prstGeom>
          <a:gradFill>
            <a:gsLst>
              <a:gs pos="0">
                <a:schemeClr val="bg2">
                  <a:shade val="48000"/>
                  <a:satMod val="230000"/>
                  <a:alpha val="96000"/>
                </a:schemeClr>
              </a:gs>
              <a:gs pos="60000">
                <a:schemeClr val="bg2">
                  <a:shade val="92000"/>
                  <a:satMod val="230000"/>
                  <a:alpha val="55000"/>
                </a:schemeClr>
              </a:gs>
              <a:gs pos="100000">
                <a:schemeClr val="bg2">
                  <a:tint val="85000"/>
                  <a:satMod val="4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48463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21665"/>
            <a:ext cx="9144000" cy="2063693"/>
          </a:xfrm>
          <a:prstGeom prst="rect">
            <a:avLst/>
          </a:prstGeom>
          <a:gradFill>
            <a:gsLst>
              <a:gs pos="0">
                <a:schemeClr val="bg2">
                  <a:shade val="48000"/>
                  <a:satMod val="230000"/>
                  <a:alpha val="96000"/>
                </a:schemeClr>
              </a:gs>
              <a:gs pos="60000">
                <a:schemeClr val="bg2">
                  <a:shade val="92000"/>
                  <a:satMod val="230000"/>
                  <a:alpha val="55000"/>
                </a:schemeClr>
              </a:gs>
              <a:gs pos="100000">
                <a:schemeClr val="bg2">
                  <a:tint val="85000"/>
                  <a:satMod val="4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05" name="Заголовок 1"/>
          <p:cNvSpPr>
            <a:spLocks noGrp="1"/>
          </p:cNvSpPr>
          <p:nvPr>
            <p:ph type="ctrTitle"/>
          </p:nvPr>
        </p:nvSpPr>
        <p:spPr>
          <a:xfrm>
            <a:off x="0" y="4412609"/>
            <a:ext cx="8720355" cy="2286000"/>
          </a:xfrm>
        </p:spPr>
        <p:txBody>
          <a:bodyPr anchor="t">
            <a:norm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ru-RU" altLang="en-US" sz="2800" dirty="0">
                <a:solidFill>
                  <a:schemeClr val="tx1"/>
                </a:solidFill>
                <a:effectLst/>
              </a:rPr>
              <a:t>Принципы формирования </a:t>
            </a:r>
            <a:r>
              <a:rPr lang="ru-RU" altLang="en-US" sz="2800" dirty="0" err="1" smtClean="0">
                <a:solidFill>
                  <a:schemeClr val="tx1"/>
                </a:solidFill>
                <a:effectLst/>
              </a:rPr>
              <a:t>капсулорексиса</a:t>
            </a:r>
            <a:r>
              <a:rPr lang="en-US" altLang="en-US" sz="280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altLang="en-US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altLang="en-US" sz="2800" dirty="0" smtClean="0">
                <a:solidFill>
                  <a:schemeClr val="tx1"/>
                </a:solidFill>
                <a:effectLst/>
              </a:rPr>
            </a:br>
            <a:r>
              <a:rPr lang="ru-RU" altLang="en-US" sz="2800" dirty="0" err="1" smtClean="0">
                <a:solidFill>
                  <a:schemeClr val="tx1"/>
                </a:solidFill>
                <a:effectLst/>
              </a:rPr>
              <a:t>Гидродиссекция</a:t>
            </a:r>
            <a:r>
              <a:rPr lang="ru-RU" altLang="en-US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altLang="en-US" sz="2800" dirty="0">
                <a:solidFill>
                  <a:schemeClr val="tx1"/>
                </a:solidFill>
                <a:effectLst/>
              </a:rPr>
              <a:t>и </a:t>
            </a:r>
            <a:r>
              <a:rPr lang="en-US" altLang="en-US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altLang="en-US" sz="2800" dirty="0" err="1" smtClean="0">
                <a:solidFill>
                  <a:schemeClr val="tx1"/>
                </a:solidFill>
                <a:effectLst/>
              </a:rPr>
              <a:t>гидроделиниация</a:t>
            </a:r>
            <a:r>
              <a:rPr lang="en-US" altLang="en-US" sz="2800" dirty="0" smtClean="0">
                <a:solidFill>
                  <a:schemeClr val="tx1"/>
                </a:solidFill>
                <a:effectLst/>
              </a:rPr>
              <a:t>.</a:t>
            </a:r>
            <a:endParaRPr lang="ru-RU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65688" y="6150353"/>
            <a:ext cx="2827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tx1">
                    <a:lumMod val="95000"/>
                  </a:schemeClr>
                </a:solidFill>
              </a:rPr>
              <a:t>Зиятдинова</a:t>
            </a: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</a:rPr>
              <a:t> О.Ф.,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</a:schemeClr>
                </a:solidFill>
              </a:rPr>
              <a:t>Офтальмохирург</a:t>
            </a:r>
            <a:endParaRPr lang="ru-RU" sz="12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</a:rPr>
              <a:t>Глазная хирургия "</a:t>
            </a:r>
            <a:r>
              <a:rPr lang="ru-RU" sz="1200" dirty="0" err="1" smtClean="0">
                <a:solidFill>
                  <a:schemeClr val="tx1">
                    <a:lumMod val="95000"/>
                  </a:schemeClr>
                </a:solidFill>
              </a:rPr>
              <a:t>Расческов</a:t>
            </a:r>
            <a:r>
              <a:rPr lang="ru-RU" sz="1200" dirty="0" smtClean="0">
                <a:solidFill>
                  <a:schemeClr val="tx1">
                    <a:lumMod val="95000"/>
                  </a:schemeClr>
                </a:solidFill>
              </a:rPr>
              <a:t>“ </a:t>
            </a:r>
            <a:endParaRPr lang="ru-RU" sz="1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Видео </a:t>
            </a:r>
            <a:r>
              <a:rPr lang="ru-RU" dirty="0" err="1" smtClean="0"/>
              <a:t>капсулорексис</a:t>
            </a:r>
            <a:r>
              <a:rPr lang="ru-RU" dirty="0" smtClean="0"/>
              <a:t> </a:t>
            </a:r>
            <a:r>
              <a:rPr lang="ru-RU" dirty="0" err="1" smtClean="0"/>
              <a:t>цистотомом</a:t>
            </a:r>
            <a:endParaRPr lang="ru-RU" dirty="0"/>
          </a:p>
        </p:txBody>
      </p:sp>
      <p:pic>
        <p:nvPicPr>
          <p:cNvPr id="4" name="CCC (needle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6898" y="2034771"/>
            <a:ext cx="6256423" cy="417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Капсулорексис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цистотомом</a:t>
            </a:r>
            <a:r>
              <a:rPr lang="ru-RU" sz="3200" dirty="0" smtClean="0">
                <a:solidFill>
                  <a:schemeClr val="tx1"/>
                </a:solidFill>
              </a:rPr>
              <a:t> и пинцетом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Phaco step 1 : capsulorhexis with&#10;cystotome/ forceps&#10;&#10; "/>
          <p:cNvPicPr>
            <a:picLocks noChangeAspect="1" noChangeArrowheads="1"/>
          </p:cNvPicPr>
          <p:nvPr/>
        </p:nvPicPr>
        <p:blipFill>
          <a:blip r:embed="rId2" cstate="print"/>
          <a:srcRect l="4963" t="37891" r="6932" b="23871"/>
          <a:stretch>
            <a:fillRect/>
          </a:stretch>
        </p:blipFill>
        <p:spPr bwMode="auto">
          <a:xfrm>
            <a:off x="397041" y="2093495"/>
            <a:ext cx="8308011" cy="2707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07" y="133270"/>
            <a:ext cx="8229600" cy="13990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Видео комбинированной методики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hd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05996" y="1846291"/>
            <a:ext cx="7488000" cy="42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Капсулорексис</a:t>
            </a:r>
            <a:r>
              <a:rPr lang="ru-RU" sz="3200" dirty="0" smtClean="0"/>
              <a:t> пинцетом, видео</a:t>
            </a:r>
            <a:endParaRPr lang="ru-RU" sz="3200" dirty="0"/>
          </a:p>
        </p:txBody>
      </p:sp>
      <p:pic>
        <p:nvPicPr>
          <p:cNvPr id="5" name="dv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74657" y="1503948"/>
            <a:ext cx="5925553" cy="4740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Ключи с успешному </a:t>
            </a:r>
            <a:r>
              <a:rPr lang="ru-RU" dirty="0" err="1" smtClean="0"/>
              <a:t>капсулорексису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" y="1825625"/>
            <a:ext cx="3968516" cy="4286417"/>
          </a:xfrm>
        </p:spPr>
        <p:txBody>
          <a:bodyPr>
            <a:noAutofit/>
          </a:bodyPr>
          <a:lstStyle/>
          <a:p>
            <a:pPr marL="268288" indent="-268288">
              <a:spcAft>
                <a:spcPts val="1400"/>
              </a:spcAft>
            </a:pPr>
            <a:r>
              <a:rPr lang="ru-RU" sz="1800" dirty="0" smtClean="0"/>
              <a:t>Адекватный </a:t>
            </a:r>
            <a:r>
              <a:rPr lang="ru-RU" sz="1800" dirty="0" err="1" smtClean="0"/>
              <a:t>обьем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вискоэластика</a:t>
            </a:r>
            <a:r>
              <a:rPr lang="ru-RU" sz="1800" dirty="0" smtClean="0"/>
              <a:t>, хорошая дилатация зрачка</a:t>
            </a:r>
          </a:p>
          <a:p>
            <a:pPr marL="268288" indent="-268288">
              <a:spcAft>
                <a:spcPts val="1400"/>
              </a:spcAft>
            </a:pPr>
            <a:r>
              <a:rPr lang="ru-RU" sz="1800" dirty="0" smtClean="0"/>
              <a:t>Сбалансированное внутриглазное давление</a:t>
            </a:r>
          </a:p>
          <a:p>
            <a:pPr marL="268288" indent="-268288">
              <a:spcAft>
                <a:spcPts val="1400"/>
              </a:spcAft>
            </a:pPr>
            <a:r>
              <a:rPr lang="ru-RU" sz="1800" dirty="0" smtClean="0"/>
              <a:t>Хорошая визуализация капсулы: использование метиленового синего для окрашивания </a:t>
            </a:r>
          </a:p>
          <a:p>
            <a:pPr marL="268288" indent="-268288">
              <a:spcAft>
                <a:spcPts val="1400"/>
              </a:spcAft>
            </a:pPr>
            <a:r>
              <a:rPr lang="ru-RU" sz="1800" dirty="0" smtClean="0"/>
              <a:t>Контроль подвижности глазного яблока</a:t>
            </a:r>
            <a:endParaRPr lang="ru-RU" sz="1800" dirty="0"/>
          </a:p>
        </p:txBody>
      </p:sp>
      <p:pic>
        <p:nvPicPr>
          <p:cNvPr id="32770" name="Picture 2" descr="http://80.36.73.149/almacen/medicina/oftalmologia/enciclopedias/duane/graphics/figures/v6/0060/034f.jpg"/>
          <p:cNvPicPr>
            <a:picLocks noChangeAspect="1" noChangeArrowheads="1"/>
          </p:cNvPicPr>
          <p:nvPr/>
        </p:nvPicPr>
        <p:blipFill>
          <a:blip r:embed="rId2" cstate="print"/>
          <a:srcRect r="7814"/>
          <a:stretch>
            <a:fillRect/>
          </a:stretch>
        </p:blipFill>
        <p:spPr bwMode="auto">
          <a:xfrm>
            <a:off x="4742664" y="2008942"/>
            <a:ext cx="4283890" cy="348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sz="3200" dirty="0" smtClean="0"/>
              <a:t>Возможные осложнения: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533838" cy="4599239"/>
          </a:xfrm>
        </p:spPr>
        <p:txBody>
          <a:bodyPr>
            <a:no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ru-RU" sz="1800" b="1" dirty="0" smtClean="0"/>
              <a:t>Плохой </a:t>
            </a:r>
            <a:r>
              <a:rPr lang="ru-RU" sz="1800" b="1" dirty="0" err="1" smtClean="0"/>
              <a:t>розовый</a:t>
            </a:r>
            <a:r>
              <a:rPr lang="ru-RU" sz="1800" b="1" dirty="0" smtClean="0"/>
              <a:t> рефлекс:</a:t>
            </a:r>
            <a:r>
              <a:rPr lang="ru-RU" sz="1800" dirty="0" smtClean="0"/>
              <a:t> покрасьте капсулу метиленовым синим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ru-RU" sz="1800" b="1" dirty="0" smtClean="0"/>
              <a:t>Угроза радиального разрыва:</a:t>
            </a:r>
            <a:r>
              <a:rPr lang="ru-RU" sz="1800" dirty="0" smtClean="0"/>
              <a:t> добавьте </a:t>
            </a:r>
            <a:r>
              <a:rPr lang="ru-RU" sz="1800" dirty="0" err="1" smtClean="0"/>
              <a:t>вискоэластик</a:t>
            </a:r>
            <a:endParaRPr lang="ru-RU" sz="1800" dirty="0" smtClean="0"/>
          </a:p>
          <a:p>
            <a:pPr marL="0" indent="0">
              <a:spcAft>
                <a:spcPts val="1400"/>
              </a:spcAft>
              <a:buNone/>
            </a:pPr>
            <a:r>
              <a:rPr lang="ru-RU" sz="1800" b="1" dirty="0" smtClean="0"/>
              <a:t>Радиальный разрыв капсулы: </a:t>
            </a:r>
            <a:r>
              <a:rPr lang="ru-RU" sz="1800" dirty="0" smtClean="0"/>
              <a:t>Используйте капсульные ножницы (</a:t>
            </a:r>
            <a:r>
              <a:rPr lang="ru-RU" sz="1800" dirty="0" err="1" smtClean="0"/>
              <a:t>Ванаса</a:t>
            </a:r>
            <a:r>
              <a:rPr lang="ru-RU" sz="1800" dirty="0" smtClean="0"/>
              <a:t>) и ведите </a:t>
            </a:r>
            <a:r>
              <a:rPr lang="ru-RU" sz="1800" dirty="0" err="1" smtClean="0"/>
              <a:t>рексис</a:t>
            </a:r>
            <a:r>
              <a:rPr lang="ru-RU" sz="1800" dirty="0" smtClean="0"/>
              <a:t> в противоположном направлении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ru-RU" sz="1800" b="1" dirty="0" smtClean="0"/>
              <a:t>Возможен переход на ЭКЭК: </a:t>
            </a:r>
            <a:br>
              <a:rPr lang="ru-RU" sz="1800" b="1" dirty="0" smtClean="0"/>
            </a:br>
            <a:r>
              <a:rPr lang="ru-RU" sz="1800" dirty="0" smtClean="0"/>
              <a:t>Вывихнете ядро хрусталика </a:t>
            </a:r>
            <a:br>
              <a:rPr lang="ru-RU" sz="1800" dirty="0" smtClean="0"/>
            </a:br>
            <a:r>
              <a:rPr lang="ru-RU" sz="1800" dirty="0" smtClean="0"/>
              <a:t>в переднюю камеру </a:t>
            </a:r>
            <a:endParaRPr lang="ru-RU" sz="1800" dirty="0"/>
          </a:p>
        </p:txBody>
      </p:sp>
      <p:pic>
        <p:nvPicPr>
          <p:cNvPr id="35842" name="Picture 2" descr="Картинки по запросу capsulorhex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7387" y="3917659"/>
            <a:ext cx="4507495" cy="264010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Заголовок 1048591"/>
          <p:cNvSpPr>
            <a:spLocks noGrp="1"/>
          </p:cNvSpPr>
          <p:nvPr>
            <p:ph type="title"/>
          </p:nvPr>
        </p:nvSpPr>
        <p:spPr>
          <a:xfrm>
            <a:off x="494426" y="365126"/>
            <a:ext cx="8492837" cy="1617227"/>
          </a:xfrm>
        </p:spPr>
        <p:txBody>
          <a:bodyPr>
            <a:normAutofit/>
          </a:bodyPr>
          <a:lstStyle/>
          <a:p>
            <a:pPr marL="0"/>
            <a:r>
              <a:rPr lang="ru-RU" sz="3200" dirty="0"/>
              <a:t>Особенности</a:t>
            </a:r>
            <a:r>
              <a:rPr lang="en-US" altLang="ru-RU" sz="3200" dirty="0"/>
              <a:t> </a:t>
            </a:r>
            <a:r>
              <a:rPr lang="ru-RU" altLang="en-US" sz="3200" dirty="0" err="1"/>
              <a:t>капсулорексис</a:t>
            </a:r>
            <a:r>
              <a:rPr lang="ru-RU" altLang="en-US" sz="3200" dirty="0"/>
              <a:t> на</a:t>
            </a:r>
            <a:r>
              <a:rPr lang="en-US" altLang="ru-RU" sz="3200" dirty="0"/>
              <a:t> </a:t>
            </a:r>
            <a:r>
              <a:rPr lang="ru-RU" altLang="en-US" sz="3200" dirty="0"/>
              <a:t>набухающих</a:t>
            </a:r>
            <a:r>
              <a:rPr lang="en-US" altLang="ru-RU" sz="3200" dirty="0"/>
              <a:t> </a:t>
            </a:r>
            <a:r>
              <a:rPr lang="ru-RU" altLang="en-US" sz="3200" dirty="0"/>
              <a:t>перезрелых</a:t>
            </a:r>
            <a:r>
              <a:rPr lang="en-US" altLang="ru-RU" sz="3200" dirty="0"/>
              <a:t> </a:t>
            </a:r>
            <a:r>
              <a:rPr lang="ru-RU" altLang="en-US" sz="3200" dirty="0"/>
              <a:t>катарактах</a:t>
            </a:r>
            <a:endParaRPr lang="ru-RU" sz="3200" dirty="0"/>
          </a:p>
        </p:txBody>
      </p:sp>
      <p:sp>
        <p:nvSpPr>
          <p:cNvPr id="1048593" name="Содержимое 1048592"/>
          <p:cNvSpPr>
            <a:spLocks noGrp="1"/>
          </p:cNvSpPr>
          <p:nvPr>
            <p:ph idx="1"/>
          </p:nvPr>
        </p:nvSpPr>
        <p:spPr>
          <a:xfrm>
            <a:off x="473978" y="1983476"/>
            <a:ext cx="8229600" cy="4572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b="1" dirty="0" smtClean="0"/>
              <a:t>Методика</a:t>
            </a:r>
            <a:r>
              <a:rPr lang="en-US" altLang="ru-RU" sz="1800" b="1" dirty="0" smtClean="0"/>
              <a:t> soft-shell</a:t>
            </a:r>
            <a:endParaRPr lang="ru-RU" sz="1800" b="1" dirty="0"/>
          </a:p>
          <a:p>
            <a:pPr marL="0" indent="0">
              <a:spcAft>
                <a:spcPts val="1200"/>
              </a:spcAft>
              <a:buNone/>
            </a:pPr>
            <a:r>
              <a:rPr lang="ru-RU" altLang="ru-RU" sz="1800" dirty="0" smtClean="0"/>
              <a:t>Вначале </a:t>
            </a:r>
            <a:r>
              <a:rPr lang="ru-RU" altLang="ru-RU" sz="1800" dirty="0"/>
              <a:t>заполняем</a:t>
            </a:r>
            <a:r>
              <a:rPr lang="en-US" altLang="ru-RU" sz="1800" dirty="0"/>
              <a:t> </a:t>
            </a:r>
            <a:r>
              <a:rPr lang="ru-RU" altLang="en-US" sz="1800" dirty="0"/>
              <a:t>переднюю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камеру </a:t>
            </a:r>
            <a:r>
              <a:rPr lang="en-US" altLang="ru-RU" sz="1800" dirty="0" smtClean="0"/>
              <a:t> </a:t>
            </a:r>
            <a:r>
              <a:rPr lang="ru-RU" altLang="en-US" sz="1800" dirty="0" err="1"/>
              <a:t>адгезивным</a:t>
            </a:r>
            <a:r>
              <a:rPr lang="en-US" altLang="ru-RU" sz="1800" dirty="0"/>
              <a:t> </a:t>
            </a:r>
            <a:r>
              <a:rPr lang="ru-RU" altLang="en-US" sz="1800" dirty="0" err="1"/>
              <a:t>вискоэластиком</a:t>
            </a:r>
            <a:r>
              <a:rPr lang="en-US" altLang="ru-RU" sz="1800" dirty="0"/>
              <a:t> </a:t>
            </a:r>
            <a:r>
              <a:rPr lang="ru-RU" altLang="en-US" sz="1800" dirty="0"/>
              <a:t>для</a:t>
            </a:r>
            <a:r>
              <a:rPr lang="en-US" altLang="ru-RU" sz="1800" dirty="0"/>
              <a:t> </a:t>
            </a:r>
            <a:r>
              <a:rPr lang="ru-RU" altLang="en-US" sz="1800" dirty="0"/>
              <a:t>протекции</a:t>
            </a:r>
            <a:r>
              <a:rPr lang="en-US" altLang="ru-RU" sz="1800" dirty="0"/>
              <a:t> </a:t>
            </a:r>
            <a:r>
              <a:rPr lang="ru-RU" altLang="en-US" sz="1800" dirty="0"/>
              <a:t>эндотелия</a:t>
            </a:r>
            <a:r>
              <a:rPr lang="en-US" altLang="ru-RU" sz="1800" dirty="0"/>
              <a:t>. </a:t>
            </a:r>
            <a:r>
              <a:rPr lang="ru-RU" altLang="en-US" sz="1800" dirty="0"/>
              <a:t>Затем</a:t>
            </a:r>
            <a:r>
              <a:rPr lang="en-US" altLang="ru-RU" sz="1800" dirty="0"/>
              <a:t> </a:t>
            </a:r>
            <a:r>
              <a:rPr lang="ru-RU" altLang="en-US" sz="1800" dirty="0" err="1" smtClean="0"/>
              <a:t>уплощяем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переднюю</a:t>
            </a:r>
            <a:r>
              <a:rPr lang="en-US" altLang="ru-RU" sz="1800" dirty="0"/>
              <a:t> </a:t>
            </a:r>
            <a:r>
              <a:rPr lang="ru-RU" altLang="en-US" sz="1800" dirty="0"/>
              <a:t>капсулу и</a:t>
            </a:r>
            <a:r>
              <a:rPr lang="en-US" altLang="ru-RU" sz="1800" dirty="0"/>
              <a:t> </a:t>
            </a:r>
            <a:r>
              <a:rPr lang="ru-RU" altLang="en-US" sz="1800" dirty="0"/>
              <a:t>поверхность хрусталика</a:t>
            </a:r>
            <a:r>
              <a:rPr lang="en-US" altLang="ru-RU" sz="1800" dirty="0"/>
              <a:t> </a:t>
            </a:r>
            <a:r>
              <a:rPr lang="ru-RU" altLang="en-US" sz="1800" dirty="0"/>
              <a:t>с</a:t>
            </a:r>
            <a:r>
              <a:rPr lang="en-US" altLang="ru-RU" sz="1800" dirty="0"/>
              <a:t> </a:t>
            </a:r>
            <a:r>
              <a:rPr lang="ru-RU" altLang="en-US" sz="1800" dirty="0"/>
              <a:t>помощью давления</a:t>
            </a:r>
            <a:r>
              <a:rPr lang="en-US" altLang="ru-RU" sz="1800" dirty="0"/>
              <a:t> </a:t>
            </a:r>
            <a:r>
              <a:rPr lang="ru-RU" altLang="en-US" sz="1800" dirty="0" err="1"/>
              <a:t>когезивного</a:t>
            </a:r>
            <a:r>
              <a:rPr lang="en-US" altLang="ru-RU" sz="1800" dirty="0"/>
              <a:t> </a:t>
            </a:r>
            <a:r>
              <a:rPr lang="ru-RU" altLang="en-US" sz="1800" dirty="0" err="1"/>
              <a:t>вискоэластика</a:t>
            </a:r>
            <a:r>
              <a:rPr lang="en-US" altLang="ru-RU" sz="1800" dirty="0"/>
              <a:t>, </a:t>
            </a:r>
            <a:r>
              <a:rPr lang="ru-RU" altLang="en-US" sz="1800" dirty="0"/>
              <a:t>что</a:t>
            </a:r>
            <a:r>
              <a:rPr lang="en-US" altLang="ru-RU" sz="1800" dirty="0"/>
              <a:t> </a:t>
            </a:r>
            <a:r>
              <a:rPr lang="ru-RU" altLang="en-US" sz="1800" dirty="0"/>
              <a:t>обезопасит</a:t>
            </a:r>
            <a:r>
              <a:rPr lang="en-US" altLang="ru-RU" sz="1800" dirty="0"/>
              <a:t> </a:t>
            </a:r>
            <a:r>
              <a:rPr lang="ru-RU" altLang="en-US" sz="1800" dirty="0"/>
              <a:t>от</a:t>
            </a:r>
            <a:r>
              <a:rPr lang="en-US" altLang="ru-RU" sz="1800" dirty="0"/>
              <a:t> </a:t>
            </a:r>
            <a:r>
              <a:rPr lang="ru-RU" altLang="en-US" sz="1800" dirty="0"/>
              <a:t>радиального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разрыва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во</a:t>
            </a:r>
            <a:r>
              <a:rPr lang="en-US" altLang="ru-RU" sz="1800" dirty="0"/>
              <a:t> </a:t>
            </a:r>
            <a:r>
              <a:rPr lang="ru-RU" altLang="en-US" sz="1800" dirty="0"/>
              <a:t>время</a:t>
            </a:r>
            <a:r>
              <a:rPr lang="en-US" altLang="ru-RU" sz="1800" dirty="0"/>
              <a:t> </a:t>
            </a:r>
            <a:r>
              <a:rPr lang="ru-RU" altLang="ru-RU" sz="1800" dirty="0" err="1" smtClean="0"/>
              <a:t>стартовог</a:t>
            </a:r>
            <a:r>
              <a:rPr lang="ru-RU" altLang="en-US" sz="1800" dirty="0" err="1" smtClean="0"/>
              <a:t>ого</a:t>
            </a:r>
            <a:r>
              <a:rPr lang="en-US" altLang="ru-RU" sz="1800" dirty="0" smtClean="0"/>
              <a:t> </a:t>
            </a:r>
            <a:r>
              <a:rPr lang="ru-RU" altLang="en-US" sz="1800" dirty="0" err="1"/>
              <a:t>центеза</a:t>
            </a:r>
            <a:r>
              <a:rPr lang="en-US" altLang="ru-RU" sz="1800" dirty="0"/>
              <a:t> </a:t>
            </a:r>
            <a:r>
              <a:rPr lang="ru-RU" altLang="en-US" sz="1800" dirty="0"/>
              <a:t>капсулы</a:t>
            </a:r>
            <a:r>
              <a:rPr lang="en-US" altLang="ru-RU" sz="1800" dirty="0"/>
              <a:t>.</a:t>
            </a:r>
            <a:endParaRPr lang="ru-RU" sz="1800" dirty="0"/>
          </a:p>
          <a:p>
            <a:pPr marL="0" indent="0">
              <a:spcAft>
                <a:spcPts val="1200"/>
              </a:spcAft>
              <a:buNone/>
            </a:pPr>
            <a:endParaRPr lang="ru-RU" sz="18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dirty="0" smtClean="0"/>
              <a:t>Особенности </a:t>
            </a:r>
            <a:r>
              <a:rPr lang="ru-RU" sz="1800" b="1" dirty="0" err="1"/>
              <a:t>капсулорексис</a:t>
            </a:r>
            <a:r>
              <a:rPr lang="ru-RU" sz="1800" b="1" dirty="0"/>
              <a:t> на</a:t>
            </a:r>
            <a:r>
              <a:rPr lang="en-US" altLang="ru-RU" sz="1800" b="1" dirty="0"/>
              <a:t> </a:t>
            </a:r>
            <a:r>
              <a:rPr lang="ru-RU" altLang="en-US" sz="1800" b="1" dirty="0" err="1"/>
              <a:t>сублюксированных</a:t>
            </a:r>
            <a:r>
              <a:rPr lang="en-US" altLang="ru-RU" sz="1800" b="1" dirty="0"/>
              <a:t> </a:t>
            </a:r>
            <a:r>
              <a:rPr lang="ru-RU" altLang="en-US" sz="1800" b="1" dirty="0"/>
              <a:t>хрусталиках</a:t>
            </a:r>
            <a:r>
              <a:rPr lang="en-US" altLang="ru-RU" sz="1800" b="1" dirty="0" smtClean="0"/>
              <a:t>:</a:t>
            </a:r>
            <a:endParaRPr lang="ru-RU" altLang="ru-RU" sz="18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ru-RU" altLang="ru-RU" sz="1800" dirty="0" smtClean="0"/>
              <a:t>Использование</a:t>
            </a:r>
            <a:r>
              <a:rPr lang="en-US" altLang="ru-RU" sz="1800" dirty="0" smtClean="0"/>
              <a:t> </a:t>
            </a:r>
            <a:r>
              <a:rPr lang="ru-RU" altLang="en-US" sz="1800" dirty="0" err="1" smtClean="0"/>
              <a:t>адгезивного</a:t>
            </a:r>
            <a:r>
              <a:rPr lang="en-US" altLang="ru-RU" sz="1800" dirty="0" smtClean="0"/>
              <a:t> </a:t>
            </a:r>
            <a:r>
              <a:rPr lang="ru-RU" altLang="en-US" sz="1800" dirty="0" err="1"/>
              <a:t>вискоэластика</a:t>
            </a:r>
            <a:r>
              <a:rPr lang="en-US" altLang="ru-RU" sz="1800" dirty="0"/>
              <a:t> </a:t>
            </a:r>
            <a:r>
              <a:rPr lang="ru-RU" altLang="en-US" sz="1800" dirty="0"/>
              <a:t>фиксирует</a:t>
            </a:r>
            <a:r>
              <a:rPr lang="en-US" altLang="ru-RU" sz="1800" dirty="0"/>
              <a:t> </a:t>
            </a:r>
            <a:r>
              <a:rPr lang="ru-RU" altLang="en-US" sz="1800" dirty="0"/>
              <a:t>хрусталик</a:t>
            </a:r>
            <a:r>
              <a:rPr lang="en-US" altLang="ru-RU" sz="1800" dirty="0"/>
              <a:t>, </a:t>
            </a:r>
            <a:r>
              <a:rPr lang="ru-RU" altLang="en-US" sz="1800" dirty="0"/>
              <a:t>уменьшая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напряжение</a:t>
            </a:r>
            <a:r>
              <a:rPr lang="en-US" altLang="ru-RU" sz="1800" dirty="0" smtClean="0"/>
              <a:t> </a:t>
            </a:r>
            <a:r>
              <a:rPr lang="ru-RU" altLang="en-US" sz="1800" dirty="0" err="1"/>
              <a:t>цинновых</a:t>
            </a:r>
            <a:r>
              <a:rPr lang="en-US" altLang="ru-RU" sz="1800" dirty="0"/>
              <a:t> </a:t>
            </a:r>
            <a:r>
              <a:rPr lang="ru-RU" altLang="en-US" sz="1800" dirty="0"/>
              <a:t>связок</a:t>
            </a:r>
            <a:r>
              <a:rPr lang="en-US" altLang="ru-RU" sz="1800" dirty="0"/>
              <a:t> </a:t>
            </a:r>
            <a:r>
              <a:rPr lang="ru-RU" altLang="en-US" sz="1800" dirty="0"/>
              <a:t>и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предохраняет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их</a:t>
            </a:r>
            <a:r>
              <a:rPr lang="en-US" altLang="ru-RU" sz="1800" dirty="0"/>
              <a:t> </a:t>
            </a:r>
            <a:r>
              <a:rPr lang="ru-RU" altLang="ru-RU" sz="1800" dirty="0" smtClean="0"/>
              <a:t>от </a:t>
            </a:r>
            <a:r>
              <a:rPr lang="ru-RU" altLang="en-US" sz="1800" dirty="0" smtClean="0"/>
              <a:t>разрыва</a:t>
            </a:r>
            <a:r>
              <a:rPr lang="en-US" altLang="ru-RU" sz="1800" dirty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0485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n-US" altLang="ru-RU" sz="3200" dirty="0" err="1"/>
              <a:t>Femtosecond</a:t>
            </a:r>
            <a:r>
              <a:rPr lang="en-US" altLang="ru-RU" sz="3200" dirty="0"/>
              <a:t> </a:t>
            </a:r>
            <a:r>
              <a:rPr lang="en-US" altLang="ru-RU" sz="3200" dirty="0" err="1"/>
              <a:t>capsulorhexis</a:t>
            </a:r>
            <a:r>
              <a:rPr lang="en-US" altLang="ru-RU" sz="3200" dirty="0"/>
              <a:t> </a:t>
            </a:r>
            <a:endParaRPr lang="ru-RU" sz="3200" dirty="0"/>
          </a:p>
        </p:txBody>
      </p:sp>
      <p:sp>
        <p:nvSpPr>
          <p:cNvPr id="1048597" name="Содержимое 1048596"/>
          <p:cNvSpPr>
            <a:spLocks noGrp="1"/>
          </p:cNvSpPr>
          <p:nvPr>
            <p:ph idx="1"/>
          </p:nvPr>
        </p:nvSpPr>
        <p:spPr>
          <a:xfrm>
            <a:off x="375987" y="1720515"/>
            <a:ext cx="8306619" cy="4872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Необходимо аккуратно разделять перемычки капсулы. </a:t>
            </a:r>
            <a:br>
              <a:rPr lang="ru-RU" sz="1800" dirty="0" smtClean="0"/>
            </a:br>
            <a:r>
              <a:rPr lang="ru-RU" sz="1800" dirty="0" smtClean="0"/>
              <a:t>При резком отрыве есть хоть и минимальный, но риск радиального разрыва</a:t>
            </a:r>
            <a:endParaRPr lang="ru-RU" sz="1800" dirty="0"/>
          </a:p>
        </p:txBody>
      </p:sp>
      <p:pic>
        <p:nvPicPr>
          <p:cNvPr id="2097157" name="Рисунок 2097156"/>
          <p:cNvPicPr>
            <a:picLocks/>
          </p:cNvPicPr>
          <p:nvPr/>
        </p:nvPicPr>
        <p:blipFill>
          <a:blip r:embed="rId2" cstate="print"/>
          <a:srcRect l="18996" t="5878" b="24200"/>
          <a:stretch>
            <a:fillRect/>
          </a:stretch>
        </p:blipFill>
        <p:spPr>
          <a:xfrm>
            <a:off x="1505382" y="3028425"/>
            <a:ext cx="5524593" cy="35226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sz="3200" dirty="0" smtClean="0"/>
              <a:t>Видео </a:t>
            </a:r>
            <a:r>
              <a:rPr lang="en-US" sz="3200" dirty="0" err="1" smtClean="0"/>
              <a:t>femtosecond</a:t>
            </a:r>
            <a:r>
              <a:rPr lang="en-US" sz="3200" dirty="0" smtClean="0"/>
              <a:t> </a:t>
            </a:r>
            <a:r>
              <a:rPr lang="en-US" sz="3200" dirty="0" err="1" smtClean="0"/>
              <a:t>capsulorexis</a:t>
            </a:r>
            <a:endParaRPr lang="ru-RU" sz="3200" dirty="0"/>
          </a:p>
        </p:txBody>
      </p:sp>
      <p:pic>
        <p:nvPicPr>
          <p:cNvPr id="9" name="Femtosecond assisted phaco. Ускорено в 2 раз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3539" y="1892912"/>
            <a:ext cx="7393728" cy="4158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048608"/>
          <p:cNvSpPr>
            <a:spLocks noGrp="1"/>
          </p:cNvSpPr>
          <p:nvPr>
            <p:ph type="title"/>
          </p:nvPr>
        </p:nvSpPr>
        <p:spPr>
          <a:xfrm>
            <a:off x="640682" y="0"/>
            <a:ext cx="8358939" cy="1126790"/>
          </a:xfrm>
        </p:spPr>
        <p:txBody>
          <a:bodyPr>
            <a:normAutofit/>
          </a:bodyPr>
          <a:lstStyle/>
          <a:p>
            <a:pPr marL="0"/>
            <a:r>
              <a:rPr lang="ru-RU" sz="3200" dirty="0" err="1"/>
              <a:t>Гидродиссекция</a:t>
            </a:r>
            <a:r>
              <a:rPr lang="ru-RU" sz="3200" dirty="0"/>
              <a:t> и</a:t>
            </a:r>
            <a:r>
              <a:rPr lang="en-US" altLang="ru-RU" sz="3200" dirty="0"/>
              <a:t> </a:t>
            </a:r>
            <a:r>
              <a:rPr lang="ru-RU" altLang="en-US" sz="3200" dirty="0" err="1" smtClean="0"/>
              <a:t>гидроделиниация</a:t>
            </a:r>
            <a:endParaRPr lang="ru-RU" sz="3200" dirty="0"/>
          </a:p>
        </p:txBody>
      </p:sp>
      <p:sp>
        <p:nvSpPr>
          <p:cNvPr id="1048610" name="Содержимое 1048609"/>
          <p:cNvSpPr>
            <a:spLocks noGrp="1"/>
          </p:cNvSpPr>
          <p:nvPr>
            <p:ph idx="1"/>
          </p:nvPr>
        </p:nvSpPr>
        <p:spPr>
          <a:xfrm>
            <a:off x="555688" y="1277029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ru-RU" sz="1800" b="1" dirty="0"/>
              <a:t>Цели</a:t>
            </a:r>
            <a:r>
              <a:rPr lang="en-US" altLang="ru-RU" sz="1800" b="1" dirty="0"/>
              <a:t>:</a:t>
            </a:r>
            <a:endParaRPr lang="ru-RU" sz="1800" b="1" dirty="0"/>
          </a:p>
          <a:p>
            <a:pPr marL="0" indent="0">
              <a:spcAft>
                <a:spcPts val="1400"/>
              </a:spcAft>
              <a:buNone/>
            </a:pPr>
            <a:r>
              <a:rPr lang="ru-RU" altLang="ru-RU" sz="1800" dirty="0" err="1"/>
              <a:t>Гидродиссекция</a:t>
            </a:r>
            <a:r>
              <a:rPr lang="ru-RU" altLang="ru-RU" sz="1800" dirty="0"/>
              <a:t> позволяет вращать</a:t>
            </a:r>
            <a:r>
              <a:rPr lang="en-US" altLang="ru-RU" sz="1800" dirty="0"/>
              <a:t> </a:t>
            </a:r>
            <a:r>
              <a:rPr lang="ru-RU" altLang="en-US" sz="1800" dirty="0"/>
              <a:t>ядро</a:t>
            </a:r>
            <a:r>
              <a:rPr lang="en-US" altLang="ru-RU" sz="1800" dirty="0"/>
              <a:t> </a:t>
            </a:r>
            <a:r>
              <a:rPr lang="ru-RU" altLang="en-US" sz="1800" dirty="0"/>
              <a:t>вместе с</a:t>
            </a:r>
            <a:r>
              <a:rPr lang="en-US" altLang="ru-RU" sz="1800" dirty="0"/>
              <a:t> </a:t>
            </a:r>
            <a:r>
              <a:rPr lang="ru-RU" altLang="en-US" sz="1800" dirty="0" err="1"/>
              <a:t>эпинуклеусом</a:t>
            </a:r>
            <a:endParaRPr lang="ru-RU" sz="1800" dirty="0"/>
          </a:p>
          <a:p>
            <a:pPr marL="0" indent="0">
              <a:spcAft>
                <a:spcPts val="1400"/>
              </a:spcAft>
              <a:buNone/>
            </a:pPr>
            <a:r>
              <a:rPr lang="ru-RU" altLang="en-US" sz="1800" dirty="0" err="1"/>
              <a:t>Гидроделинеация</a:t>
            </a:r>
            <a:r>
              <a:rPr lang="en-US" altLang="ru-RU" sz="1800" dirty="0"/>
              <a:t> </a:t>
            </a:r>
            <a:r>
              <a:rPr lang="ru-RU" altLang="en-US" sz="1800" dirty="0"/>
              <a:t>позволяет вращать </a:t>
            </a:r>
            <a:r>
              <a:rPr lang="ru-RU" altLang="en-US" sz="1800" dirty="0" err="1"/>
              <a:t>эпинуклеус</a:t>
            </a:r>
            <a:r>
              <a:rPr lang="en-US" altLang="ru-RU" sz="1800" dirty="0"/>
              <a:t> </a:t>
            </a:r>
            <a:r>
              <a:rPr lang="ru-RU" altLang="en-US" sz="1800" dirty="0"/>
              <a:t>после</a:t>
            </a:r>
            <a:r>
              <a:rPr lang="en-US" altLang="ru-RU" sz="1800" dirty="0"/>
              <a:t> </a:t>
            </a:r>
            <a:r>
              <a:rPr lang="ru-RU" altLang="en-US" sz="1800" dirty="0"/>
              <a:t>удаления ядра</a:t>
            </a:r>
            <a:r>
              <a:rPr lang="en-US" altLang="ru-RU" sz="1800" dirty="0"/>
              <a:t> </a:t>
            </a:r>
            <a:r>
              <a:rPr lang="ru-RU" altLang="en-US" sz="1800" dirty="0"/>
              <a:t>хрусталика</a:t>
            </a:r>
            <a:endParaRPr lang="ru-RU" sz="1800" dirty="0"/>
          </a:p>
          <a:p>
            <a:pPr marL="0" indent="0">
              <a:spcAft>
                <a:spcPts val="1400"/>
              </a:spcAft>
              <a:buNone/>
            </a:pPr>
            <a:r>
              <a:rPr lang="ru-RU" altLang="en-US" sz="1800" dirty="0" err="1"/>
              <a:t>Гидродиссекция</a:t>
            </a:r>
            <a:r>
              <a:rPr lang="ru-RU" altLang="en-US" sz="1800" dirty="0"/>
              <a:t> отделяет</a:t>
            </a:r>
            <a:r>
              <a:rPr lang="en-US" altLang="ru-RU" sz="1800" dirty="0"/>
              <a:t> </a:t>
            </a:r>
            <a:r>
              <a:rPr lang="ru-RU" altLang="en-US" sz="1800" dirty="0"/>
              <a:t>кортикальные</a:t>
            </a:r>
            <a:r>
              <a:rPr lang="en-US" altLang="ru-RU" sz="1800" dirty="0"/>
              <a:t> </a:t>
            </a:r>
            <a:r>
              <a:rPr lang="ru-RU" altLang="en-US" sz="1800" dirty="0"/>
              <a:t>массы</a:t>
            </a:r>
            <a:r>
              <a:rPr lang="en-US" altLang="ru-RU" sz="1800" dirty="0"/>
              <a:t> </a:t>
            </a:r>
            <a:r>
              <a:rPr lang="ru-RU" altLang="en-US" sz="1800" dirty="0"/>
              <a:t>от</a:t>
            </a:r>
            <a:r>
              <a:rPr lang="en-US" altLang="ru-RU" sz="1800" dirty="0"/>
              <a:t> </a:t>
            </a:r>
            <a:r>
              <a:rPr lang="ru-RU" altLang="en-US" sz="1800" dirty="0"/>
              <a:t>капсулы хрусталика </a:t>
            </a:r>
            <a:endParaRPr lang="ru-RU" sz="1800" dirty="0"/>
          </a:p>
        </p:txBody>
      </p:sp>
      <p:pic>
        <p:nvPicPr>
          <p:cNvPr id="6146" name="Picture 2" descr="Phaco step 3 : Hydrodissection&#10;&#10; "/>
          <p:cNvPicPr>
            <a:picLocks noChangeAspect="1" noChangeArrowheads="1"/>
          </p:cNvPicPr>
          <p:nvPr/>
        </p:nvPicPr>
        <p:blipFill>
          <a:blip r:embed="rId2" cstate="print"/>
          <a:srcRect t="21542" r="2181" b="45495"/>
          <a:stretch>
            <a:fillRect/>
          </a:stretch>
        </p:blipFill>
        <p:spPr bwMode="auto">
          <a:xfrm>
            <a:off x="264269" y="3848119"/>
            <a:ext cx="8750208" cy="221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048606"/>
          <p:cNvSpPr>
            <a:spLocks noGrp="1"/>
          </p:cNvSpPr>
          <p:nvPr>
            <p:ph type="title"/>
          </p:nvPr>
        </p:nvSpPr>
        <p:spPr>
          <a:xfrm>
            <a:off x="0" y="365126"/>
            <a:ext cx="8915400" cy="1325563"/>
          </a:xfrm>
        </p:spPr>
        <p:txBody>
          <a:bodyPr>
            <a:normAutofit fontScale="90000"/>
          </a:bodyPr>
          <a:lstStyle/>
          <a:p>
            <a:r>
              <a:rPr lang="ru-RU" sz="3600" kern="0" dirty="0" smtClean="0">
                <a:solidFill>
                  <a:schemeClr val="tx1"/>
                </a:solidFill>
              </a:rPr>
              <a:t>Непрерывный круговой </a:t>
            </a:r>
            <a:r>
              <a:rPr lang="ru-RU" sz="3600" kern="0" dirty="0" err="1">
                <a:solidFill>
                  <a:schemeClr val="tx1"/>
                </a:solidFill>
              </a:rPr>
              <a:t>капсулорексис</a:t>
            </a:r>
            <a:r>
              <a:rPr lang="ru-RU" sz="3600" kern="0" dirty="0">
                <a:solidFill>
                  <a:schemeClr val="tx1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48608" name="Содержимое 1048607"/>
          <p:cNvSpPr>
            <a:spLocks noGrp="1"/>
          </p:cNvSpPr>
          <p:nvPr>
            <p:ph idx="1"/>
          </p:nvPr>
        </p:nvSpPr>
        <p:spPr>
          <a:xfrm>
            <a:off x="646532" y="1723302"/>
            <a:ext cx="7886700" cy="4351338"/>
          </a:xfrm>
        </p:spPr>
        <p:txBody>
          <a:bodyPr>
            <a:normAutofit fontScale="73036" lnSpcReduction="20000"/>
          </a:bodyPr>
          <a:lstStyle/>
          <a:p>
            <a:r>
              <a:rPr lang="ru-RU" sz="2700" dirty="0"/>
              <a:t>доступ для ультразвуковой иглы и второго инструмента для разрушения и  удаления ядра хрусталика и </a:t>
            </a:r>
            <a:r>
              <a:rPr lang="ru-RU" sz="2700" dirty="0" err="1"/>
              <a:t>эпинуклеуса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/>
              <a:t>
доступ для аспирационно-ирригационной рукоятки для </a:t>
            </a:r>
            <a:r>
              <a:rPr lang="ru-RU" sz="2700" dirty="0" smtClean="0"/>
              <a:t>удаления </a:t>
            </a:r>
            <a:r>
              <a:rPr lang="ru-RU" sz="2700" dirty="0"/>
              <a:t>кортикальных масс и полировки задней </a:t>
            </a:r>
            <a:r>
              <a:rPr lang="ru-RU" sz="2700" dirty="0" smtClean="0"/>
              <a:t>капсулы</a:t>
            </a:r>
            <a:br>
              <a:rPr lang="ru-RU" sz="2700" dirty="0" smtClean="0"/>
            </a:br>
            <a:r>
              <a:rPr lang="ru-RU" sz="2700" dirty="0" smtClean="0"/>
              <a:t> </a:t>
            </a:r>
          </a:p>
          <a:p>
            <a:r>
              <a:rPr lang="ru-RU" sz="2700" dirty="0" smtClean="0"/>
              <a:t>позволяет </a:t>
            </a:r>
            <a:r>
              <a:rPr lang="ru-RU" sz="2700" dirty="0"/>
              <a:t>имплантировать </a:t>
            </a:r>
            <a:r>
              <a:rPr lang="ru-RU" sz="2700" dirty="0" err="1"/>
              <a:t>заднекамерную</a:t>
            </a:r>
            <a:r>
              <a:rPr lang="ru-RU" sz="2700" dirty="0"/>
              <a:t> ИОЛ в капсульную сумку так, чтобы край </a:t>
            </a:r>
            <a:r>
              <a:rPr lang="ru-RU" sz="2700" dirty="0" err="1"/>
              <a:t>капсулорексиса</a:t>
            </a:r>
            <a:r>
              <a:rPr lang="ru-RU" sz="2700" dirty="0"/>
              <a:t> </a:t>
            </a:r>
            <a:r>
              <a:rPr lang="ru-RU" sz="2700" dirty="0" smtClean="0"/>
              <a:t>покрывал </a:t>
            </a:r>
            <a:r>
              <a:rPr lang="ru-RU" sz="2700" dirty="0"/>
              <a:t>оптическую часть ИОЛ на 0,5 мм на 360  </a:t>
            </a:r>
            <a:r>
              <a:rPr lang="ru-RU" sz="2700" dirty="0" smtClean="0"/>
              <a:t>градусах</a:t>
            </a:r>
            <a:endParaRPr lang="en-US" sz="2700" dirty="0" smtClean="0"/>
          </a:p>
          <a:p>
            <a:pPr marL="0" indent="0">
              <a:buNone/>
            </a:pPr>
            <a:r>
              <a:rPr lang="ru-RU" sz="2700" dirty="0"/>
              <a:t>
</a:t>
            </a:r>
            <a:r>
              <a:rPr lang="ru-RU" sz="2700" b="1" dirty="0" smtClean="0"/>
              <a:t>Конфигурация:</a:t>
            </a:r>
            <a:r>
              <a:rPr lang="ru-RU" sz="2700" dirty="0"/>
              <a:t>
центральное, круглое отверстие на передней </a:t>
            </a:r>
            <a:r>
              <a:rPr lang="ru-RU" sz="2700" dirty="0" smtClean="0"/>
              <a:t>капсуле хрусталика </a:t>
            </a:r>
            <a:endParaRPr lang="ru-RU" sz="27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0486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sz="3200" dirty="0"/>
              <a:t>Инструменты </a:t>
            </a:r>
          </a:p>
        </p:txBody>
      </p:sp>
      <p:sp>
        <p:nvSpPr>
          <p:cNvPr id="1048612" name="Содержимое 1048611"/>
          <p:cNvSpPr>
            <a:spLocks noGrp="1"/>
          </p:cNvSpPr>
          <p:nvPr>
            <p:ph idx="1"/>
          </p:nvPr>
        </p:nvSpPr>
        <p:spPr>
          <a:xfrm>
            <a:off x="440422" y="1572415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ru-RU" sz="1800" dirty="0"/>
              <a:t>27 gauge </a:t>
            </a:r>
            <a:r>
              <a:rPr lang="ru-RU" altLang="en-US" sz="1800" dirty="0"/>
              <a:t>канюля</a:t>
            </a:r>
            <a:r>
              <a:rPr lang="en-US" altLang="ru-RU" sz="1800" dirty="0"/>
              <a:t> </a:t>
            </a:r>
            <a:r>
              <a:rPr lang="ru-RU" altLang="en-US" sz="1800" dirty="0"/>
              <a:t>с</a:t>
            </a:r>
            <a:r>
              <a:rPr lang="en-US" altLang="ru-RU" sz="1800" dirty="0"/>
              <a:t> </a:t>
            </a:r>
            <a:r>
              <a:rPr lang="ru-RU" altLang="en-US" sz="1800" dirty="0"/>
              <a:t>физиологическим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раствором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en-US" altLang="ru-RU" sz="1800" dirty="0"/>
              <a:t>5 </a:t>
            </a:r>
            <a:r>
              <a:rPr lang="ru-RU" altLang="en-US" sz="1800" dirty="0"/>
              <a:t>мл</a:t>
            </a:r>
            <a:r>
              <a:rPr lang="en-US" altLang="ru-RU" sz="1800" dirty="0"/>
              <a:t> </a:t>
            </a:r>
            <a:r>
              <a:rPr lang="ru-RU" altLang="en-US" sz="1800" dirty="0"/>
              <a:t>или</a:t>
            </a:r>
            <a:r>
              <a:rPr lang="en-US" altLang="ru-RU" sz="1800" dirty="0"/>
              <a:t> 10 </a:t>
            </a:r>
            <a:r>
              <a:rPr lang="ru-RU" altLang="en-US" sz="1800" dirty="0"/>
              <a:t>мл</a:t>
            </a:r>
            <a:r>
              <a:rPr lang="en-US" altLang="ru-RU" sz="1800" dirty="0"/>
              <a:t> </a:t>
            </a:r>
            <a:r>
              <a:rPr lang="ru-RU" altLang="en-US" sz="1800" dirty="0"/>
              <a:t>шприц</a:t>
            </a:r>
            <a:r>
              <a:rPr lang="en-US" altLang="ru-RU" sz="1800" dirty="0"/>
              <a:t> </a:t>
            </a:r>
            <a:r>
              <a:rPr lang="ru-RU" altLang="en-US" sz="1800" dirty="0"/>
              <a:t>с</a:t>
            </a:r>
            <a:r>
              <a:rPr lang="en-US" altLang="ru-RU" sz="1800" dirty="0"/>
              <a:t> </a:t>
            </a:r>
            <a:r>
              <a:rPr lang="ru-RU" altLang="en-US" sz="1800" dirty="0" err="1"/>
              <a:t>физ</a:t>
            </a:r>
            <a:r>
              <a:rPr lang="en-US" altLang="ru-RU" sz="1800" dirty="0"/>
              <a:t>. </a:t>
            </a:r>
            <a:r>
              <a:rPr lang="ru-RU" altLang="en-US" sz="1800" dirty="0" smtClean="0"/>
              <a:t>Раствором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altLang="en-US" sz="1800" dirty="0" err="1"/>
              <a:t>Вращатель</a:t>
            </a:r>
            <a:r>
              <a:rPr lang="en-US" altLang="ru-RU" sz="1800" dirty="0"/>
              <a:t> </a:t>
            </a:r>
            <a:r>
              <a:rPr lang="ru-RU" altLang="en-US" sz="1800" dirty="0"/>
              <a:t>ядра</a:t>
            </a:r>
            <a:r>
              <a:rPr lang="en-US" altLang="ru-RU" sz="1800" dirty="0"/>
              <a:t> </a:t>
            </a:r>
            <a:r>
              <a:rPr lang="ru-RU" altLang="en-US" sz="1800" dirty="0"/>
              <a:t>хрусталика </a:t>
            </a:r>
            <a:endParaRPr lang="ru-RU" sz="1800" dirty="0"/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 cstate="print"/>
          <a:srcRect l="820"/>
          <a:stretch>
            <a:fillRect/>
          </a:stretch>
        </p:blipFill>
        <p:spPr>
          <a:xfrm>
            <a:off x="859319" y="3749880"/>
            <a:ext cx="7328335" cy="263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0486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sz="3200" dirty="0" smtClean="0"/>
              <a:t>Техника</a:t>
            </a:r>
            <a:r>
              <a:rPr lang="en-US" sz="3200" dirty="0" smtClean="0"/>
              <a:t> </a:t>
            </a:r>
            <a:r>
              <a:rPr lang="ru-RU" sz="3200" dirty="0" err="1" smtClean="0"/>
              <a:t>гидродиссекции</a:t>
            </a:r>
            <a:endParaRPr lang="ru-RU" sz="3200" dirty="0"/>
          </a:p>
        </p:txBody>
      </p:sp>
      <p:pic>
        <p:nvPicPr>
          <p:cNvPr id="4098" name="Picture 2" descr="Phaco setp 3 : Hydrodissection&#10; Potential complications&#10; Radial tear&#10;&#10; "/>
          <p:cNvPicPr>
            <a:picLocks noChangeAspect="1" noChangeArrowheads="1"/>
          </p:cNvPicPr>
          <p:nvPr/>
        </p:nvPicPr>
        <p:blipFill>
          <a:blip r:embed="rId2" cstate="print"/>
          <a:srcRect l="23178" t="41834" r="16238" b="8840"/>
          <a:stretch>
            <a:fillRect/>
          </a:stretch>
        </p:blipFill>
        <p:spPr bwMode="auto">
          <a:xfrm>
            <a:off x="5478011" y="1460579"/>
            <a:ext cx="3413767" cy="2097348"/>
          </a:xfrm>
          <a:prstGeom prst="rect">
            <a:avLst/>
          </a:prstGeom>
          <a:noFill/>
        </p:spPr>
      </p:pic>
      <p:pic>
        <p:nvPicPr>
          <p:cNvPr id="5" name="Picture 2" descr="Hydro7"/>
          <p:cNvPicPr>
            <a:picLocks noChangeAspect="1" noChangeArrowheads="1"/>
          </p:cNvPicPr>
          <p:nvPr/>
        </p:nvPicPr>
        <p:blipFill>
          <a:blip r:embed="rId3" cstate="print"/>
          <a:srcRect l="6194" b="4180"/>
          <a:stretch>
            <a:fillRect/>
          </a:stretch>
        </p:blipFill>
        <p:spPr bwMode="auto">
          <a:xfrm>
            <a:off x="6786693" y="3881032"/>
            <a:ext cx="2063911" cy="25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048613"/>
          <p:cNvSpPr txBox="1">
            <a:spLocks/>
          </p:cNvSpPr>
          <p:nvPr/>
        </p:nvSpPr>
        <p:spPr>
          <a:xfrm>
            <a:off x="452481" y="1694576"/>
            <a:ext cx="4648026" cy="189591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Только небольшое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BSS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может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быть введено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капсульный мешок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Приподнять переднюю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капсулу</a:t>
            </a:r>
            <a:r>
              <a:rPr kumimoji="0" lang="en-US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канюлей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591" y="4079966"/>
            <a:ext cx="5826154" cy="222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1400"/>
              </a:spcAft>
              <a:buClr>
                <a:schemeClr val="accent1"/>
              </a:buClr>
              <a:buSzPct val="80000"/>
              <a:defRPr/>
            </a:pPr>
            <a:r>
              <a:rPr lang="ru-RU" altLang="en-US" dirty="0" smtClean="0"/>
              <a:t>Ориентировать</a:t>
            </a:r>
            <a:r>
              <a:rPr lang="en-US" altLang="ru-RU" dirty="0" smtClean="0"/>
              <a:t> </a:t>
            </a:r>
            <a:r>
              <a:rPr lang="ru-RU" altLang="en-US" dirty="0" smtClean="0"/>
              <a:t>канюлю</a:t>
            </a:r>
            <a:r>
              <a:rPr lang="en-US" altLang="ru-RU" dirty="0" smtClean="0"/>
              <a:t> </a:t>
            </a:r>
            <a:r>
              <a:rPr lang="ru-RU" altLang="en-US" dirty="0" smtClean="0"/>
              <a:t>в</a:t>
            </a:r>
            <a:r>
              <a:rPr lang="en-US" altLang="ru-RU" dirty="0" smtClean="0"/>
              <a:t> </a:t>
            </a:r>
            <a:r>
              <a:rPr lang="ru-RU" altLang="en-US" dirty="0" smtClean="0"/>
              <a:t>радиальном</a:t>
            </a:r>
            <a:r>
              <a:rPr lang="en-US" altLang="ru-RU" dirty="0" smtClean="0"/>
              <a:t> </a:t>
            </a:r>
            <a:r>
              <a:rPr lang="ru-RU" altLang="en-US" dirty="0" smtClean="0"/>
              <a:t>направлении</a:t>
            </a:r>
            <a:r>
              <a:rPr lang="en-US" altLang="ru-RU" dirty="0" smtClean="0"/>
              <a:t> </a:t>
            </a:r>
            <a:r>
              <a:rPr lang="ru-RU" altLang="en-US" dirty="0" smtClean="0"/>
              <a:t>для</a:t>
            </a:r>
            <a:r>
              <a:rPr lang="en-US" altLang="ru-RU" dirty="0" smtClean="0"/>
              <a:t> </a:t>
            </a:r>
            <a:r>
              <a:rPr lang="ru-RU" altLang="en-US" dirty="0" err="1" smtClean="0"/>
              <a:t>максимализации</a:t>
            </a:r>
            <a:r>
              <a:rPr lang="en-US" altLang="ru-RU" dirty="0" smtClean="0"/>
              <a:t> </a:t>
            </a:r>
            <a:r>
              <a:rPr lang="ru-RU" altLang="en-US" dirty="0" smtClean="0"/>
              <a:t>напора</a:t>
            </a:r>
            <a:r>
              <a:rPr lang="en-US" altLang="ru-RU" dirty="0" smtClean="0"/>
              <a:t> </a:t>
            </a:r>
            <a:r>
              <a:rPr lang="ru-RU" altLang="en-US" dirty="0" smtClean="0"/>
              <a:t>жидкости</a:t>
            </a:r>
            <a:endParaRPr lang="ru-RU" dirty="0" smtClean="0"/>
          </a:p>
          <a:p>
            <a:pPr lvl="0">
              <a:spcBef>
                <a:spcPct val="20000"/>
              </a:spcBef>
              <a:spcAft>
                <a:spcPts val="1400"/>
              </a:spcAft>
              <a:buClr>
                <a:schemeClr val="accent1"/>
              </a:buClr>
              <a:buSzPct val="80000"/>
              <a:defRPr/>
            </a:pPr>
            <a:r>
              <a:rPr lang="ru-RU" altLang="en-US" dirty="0" smtClean="0"/>
              <a:t>Подача</a:t>
            </a:r>
            <a:r>
              <a:rPr lang="en-US" altLang="ru-RU" dirty="0" smtClean="0"/>
              <a:t> BSS </a:t>
            </a:r>
            <a:r>
              <a:rPr lang="ru-RU" altLang="en-US" dirty="0" smtClean="0"/>
              <a:t>должна</a:t>
            </a:r>
            <a:r>
              <a:rPr lang="en-US" altLang="ru-RU" dirty="0" smtClean="0"/>
              <a:t> </a:t>
            </a:r>
            <a:r>
              <a:rPr lang="ru-RU" altLang="en-US" dirty="0" smtClean="0"/>
              <a:t>быть короткими</a:t>
            </a:r>
            <a:r>
              <a:rPr lang="en-US" altLang="ru-RU" dirty="0" smtClean="0"/>
              <a:t> </a:t>
            </a:r>
            <a:r>
              <a:rPr lang="ru-RU" altLang="en-US" dirty="0" smtClean="0"/>
              <a:t>но</a:t>
            </a:r>
            <a:r>
              <a:rPr lang="en-US" altLang="ru-RU" dirty="0" smtClean="0"/>
              <a:t> </a:t>
            </a:r>
            <a:r>
              <a:rPr lang="ru-RU" altLang="en-US" dirty="0" smtClean="0"/>
              <a:t>под</a:t>
            </a:r>
            <a:r>
              <a:rPr lang="en-US" altLang="ru-RU" dirty="0" smtClean="0"/>
              <a:t> </a:t>
            </a:r>
            <a:r>
              <a:rPr lang="ru-RU" altLang="en-US" dirty="0" smtClean="0"/>
              <a:t>достаточным</a:t>
            </a:r>
            <a:r>
              <a:rPr lang="en-US" altLang="ru-RU" dirty="0" smtClean="0"/>
              <a:t> </a:t>
            </a:r>
            <a:r>
              <a:rPr lang="ru-RU" altLang="en-US" dirty="0" smtClean="0"/>
              <a:t>давлением</a:t>
            </a:r>
            <a:r>
              <a:rPr lang="en-US" altLang="ru-RU" dirty="0" smtClean="0"/>
              <a:t> </a:t>
            </a:r>
            <a:r>
              <a:rPr lang="ru-RU" altLang="en-US" dirty="0" smtClean="0"/>
              <a:t>жидкости</a:t>
            </a:r>
            <a:endParaRPr lang="ru-RU" dirty="0" smtClean="0"/>
          </a:p>
          <a:p>
            <a:pPr lvl="0">
              <a:spcBef>
                <a:spcPct val="20000"/>
              </a:spcBef>
              <a:spcAft>
                <a:spcPts val="1400"/>
              </a:spcAft>
              <a:buClr>
                <a:schemeClr val="accent1"/>
              </a:buClr>
              <a:buSzPct val="80000"/>
              <a:defRPr/>
            </a:pPr>
            <a:r>
              <a:rPr lang="ru-RU" altLang="en-US" dirty="0" smtClean="0"/>
              <a:t>Позволяет</a:t>
            </a:r>
            <a:r>
              <a:rPr lang="en-US" altLang="ru-RU" dirty="0" smtClean="0"/>
              <a:t> </a:t>
            </a:r>
            <a:r>
              <a:rPr lang="ru-RU" altLang="en-US" dirty="0" smtClean="0"/>
              <a:t>вымыть</a:t>
            </a:r>
            <a:r>
              <a:rPr lang="en-US" altLang="ru-RU" dirty="0" smtClean="0"/>
              <a:t> </a:t>
            </a:r>
            <a:r>
              <a:rPr lang="ru-RU" altLang="en-US" dirty="0" err="1" smtClean="0"/>
              <a:t>вискоэластик</a:t>
            </a:r>
            <a:r>
              <a:rPr lang="ru-RU" altLang="en-US" dirty="0" smtClean="0"/>
              <a:t> из</a:t>
            </a:r>
            <a:r>
              <a:rPr lang="en-US" altLang="ru-RU" dirty="0" smtClean="0"/>
              <a:t> </a:t>
            </a:r>
            <a:r>
              <a:rPr lang="ru-RU" altLang="en-US" dirty="0" smtClean="0"/>
              <a:t>передней камеры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Содержимое 1048613"/>
          <p:cNvSpPr>
            <a:spLocks noGrp="1"/>
          </p:cNvSpPr>
          <p:nvPr>
            <p:ph idx="1"/>
          </p:nvPr>
        </p:nvSpPr>
        <p:spPr>
          <a:xfrm>
            <a:off x="400050" y="697832"/>
            <a:ext cx="8156721" cy="4552700"/>
          </a:xfrm>
        </p:spPr>
        <p:txBody>
          <a:bodyPr>
            <a:noAutofit/>
          </a:bodyPr>
          <a:lstStyle/>
          <a:p>
            <a:pPr marL="0">
              <a:spcAft>
                <a:spcPts val="1400"/>
              </a:spcAft>
              <a:buNone/>
              <a:defRPr/>
            </a:pPr>
            <a:r>
              <a:rPr lang="ru-RU" altLang="en-US" sz="1800" dirty="0" smtClean="0"/>
              <a:t>Возникновение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волны</a:t>
            </a:r>
            <a:r>
              <a:rPr lang="en-US" altLang="ru-RU" sz="1800" dirty="0"/>
              <a:t> </a:t>
            </a:r>
            <a:r>
              <a:rPr lang="ru-RU" altLang="en-US" sz="1800" dirty="0"/>
              <a:t>жидкости означает</a:t>
            </a:r>
            <a:r>
              <a:rPr lang="en-US" altLang="ru-RU" sz="1800" dirty="0"/>
              <a:t> </a:t>
            </a:r>
            <a:r>
              <a:rPr lang="ru-RU" altLang="en-US" sz="1800" dirty="0"/>
              <a:t>отделение</a:t>
            </a:r>
            <a:r>
              <a:rPr lang="en-US" altLang="ru-RU" sz="1800" dirty="0"/>
              <a:t> </a:t>
            </a:r>
            <a:r>
              <a:rPr lang="ru-RU" altLang="en-US" sz="1800" dirty="0" err="1"/>
              <a:t>кортекса</a:t>
            </a:r>
            <a:r>
              <a:rPr lang="en-US" altLang="ru-RU" sz="1800" dirty="0"/>
              <a:t> </a:t>
            </a:r>
            <a:r>
              <a:rPr lang="ru-RU" altLang="en-US" sz="1800" dirty="0"/>
              <a:t>от</a:t>
            </a:r>
            <a:r>
              <a:rPr lang="en-US" altLang="ru-RU" sz="1800" dirty="0"/>
              <a:t> </a:t>
            </a:r>
            <a:r>
              <a:rPr lang="ru-RU" altLang="en-US" sz="1800" dirty="0"/>
              <a:t>капсулы </a:t>
            </a:r>
          </a:p>
          <a:p>
            <a:pPr marL="0">
              <a:spcAft>
                <a:spcPts val="1400"/>
              </a:spcAft>
              <a:buNone/>
              <a:defRPr/>
            </a:pPr>
            <a:r>
              <a:rPr lang="ru-RU" altLang="en-US" sz="1800" dirty="0"/>
              <a:t>При</a:t>
            </a:r>
            <a:r>
              <a:rPr lang="en-US" altLang="ru-RU" sz="1800" dirty="0"/>
              <a:t> </a:t>
            </a:r>
            <a:r>
              <a:rPr lang="ru-RU" altLang="en-US" sz="1800" dirty="0"/>
              <a:t>возникновении</a:t>
            </a:r>
            <a:r>
              <a:rPr lang="en-US" altLang="ru-RU" sz="1800" dirty="0"/>
              <a:t> </a:t>
            </a:r>
            <a:r>
              <a:rPr lang="ru-RU" altLang="en-US" sz="1800" dirty="0"/>
              <a:t>волны</a:t>
            </a:r>
            <a:r>
              <a:rPr lang="en-US" altLang="ru-RU" sz="1800" dirty="0"/>
              <a:t> </a:t>
            </a:r>
            <a:r>
              <a:rPr lang="ru-RU" altLang="en-US" sz="1800" dirty="0"/>
              <a:t>необходимо продолжить</a:t>
            </a:r>
            <a:r>
              <a:rPr lang="en-US" altLang="ru-RU" sz="1800" dirty="0"/>
              <a:t> </a:t>
            </a:r>
            <a:r>
              <a:rPr lang="ru-RU" altLang="en-US" sz="1800" dirty="0"/>
              <a:t>ирригацию</a:t>
            </a:r>
            <a:r>
              <a:rPr lang="en-US" altLang="ru-RU" sz="1800" dirty="0"/>
              <a:t> </a:t>
            </a:r>
            <a:r>
              <a:rPr lang="ru-RU" altLang="en-US" sz="1800" dirty="0"/>
              <a:t>с</a:t>
            </a:r>
            <a:r>
              <a:rPr lang="en-US" altLang="ru-RU" sz="1800" dirty="0"/>
              <a:t> </a:t>
            </a:r>
            <a:r>
              <a:rPr lang="ru-RU" altLang="en-US" sz="1800" dirty="0"/>
              <a:t>тем</a:t>
            </a:r>
            <a:r>
              <a:rPr lang="en-US" altLang="ru-RU" sz="1800" dirty="0"/>
              <a:t> </a:t>
            </a:r>
            <a:r>
              <a:rPr lang="ru-RU" altLang="en-US" sz="1800" dirty="0"/>
              <a:t>же</a:t>
            </a:r>
            <a:r>
              <a:rPr lang="en-US" altLang="ru-RU" sz="1800" dirty="0"/>
              <a:t> </a:t>
            </a:r>
            <a:r>
              <a:rPr lang="ru-RU" altLang="en-US" sz="1800" dirty="0"/>
              <a:t>давлением</a:t>
            </a:r>
            <a:r>
              <a:rPr lang="en-US" altLang="ru-RU" sz="1800" dirty="0"/>
              <a:t> </a:t>
            </a:r>
            <a:r>
              <a:rPr lang="ru-RU" altLang="en-US" sz="1800" dirty="0"/>
              <a:t>подачи</a:t>
            </a:r>
            <a:r>
              <a:rPr lang="en-US" altLang="ru-RU" sz="1800" dirty="0"/>
              <a:t> </a:t>
            </a:r>
            <a:r>
              <a:rPr lang="ru-RU" altLang="en-US" sz="1800" dirty="0"/>
              <a:t>для</a:t>
            </a:r>
            <a:r>
              <a:rPr lang="en-US" altLang="ru-RU" sz="1800" dirty="0"/>
              <a:t> </a:t>
            </a:r>
            <a:r>
              <a:rPr lang="ru-RU" altLang="en-US" sz="1800" dirty="0"/>
              <a:t>сохранения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инерции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движения</a:t>
            </a:r>
            <a:r>
              <a:rPr lang="en-US" altLang="ru-RU" sz="1800" dirty="0"/>
              <a:t> </a:t>
            </a:r>
            <a:r>
              <a:rPr lang="ru-RU" altLang="en-US" sz="1800" dirty="0"/>
              <a:t>потока</a:t>
            </a:r>
            <a:r>
              <a:rPr lang="en-US" altLang="ru-RU" sz="1800" dirty="0"/>
              <a:t> </a:t>
            </a:r>
            <a:r>
              <a:rPr lang="ru-RU" altLang="en-US" sz="1800" dirty="0"/>
              <a:t>жидкости</a:t>
            </a:r>
          </a:p>
          <a:p>
            <a:pPr marL="0">
              <a:spcAft>
                <a:spcPts val="1400"/>
              </a:spcAft>
              <a:buNone/>
              <a:defRPr/>
            </a:pPr>
            <a:r>
              <a:rPr lang="ru-RU" altLang="en-US" sz="1800" dirty="0" smtClean="0"/>
              <a:t>Когда </a:t>
            </a:r>
            <a:r>
              <a:rPr lang="ru-RU" altLang="en-US" sz="1800" dirty="0"/>
              <a:t>ядро</a:t>
            </a:r>
            <a:r>
              <a:rPr lang="en-US" altLang="ru-RU" sz="1800" dirty="0"/>
              <a:t> </a:t>
            </a:r>
            <a:r>
              <a:rPr lang="ru-RU" altLang="en-US" sz="1800" dirty="0"/>
              <a:t>хрусталика приподнимется</a:t>
            </a:r>
            <a:r>
              <a:rPr lang="en-US" altLang="ru-RU" sz="1800" dirty="0"/>
              <a:t> </a:t>
            </a:r>
            <a:r>
              <a:rPr lang="ru-RU" altLang="en-US" sz="1800" dirty="0"/>
              <a:t>под</a:t>
            </a:r>
            <a:r>
              <a:rPr lang="en-US" altLang="ru-RU" sz="1800" dirty="0"/>
              <a:t> </a:t>
            </a:r>
            <a:r>
              <a:rPr lang="ru-RU" altLang="en-US" sz="1800" dirty="0"/>
              <a:t>давлением </a:t>
            </a:r>
            <a:r>
              <a:rPr lang="en-US" altLang="ru-RU" sz="1800" dirty="0"/>
              <a:t>BSS, </a:t>
            </a:r>
            <a:r>
              <a:rPr lang="ru-RU" altLang="en-US" sz="1800" dirty="0"/>
              <a:t>необходимо</a:t>
            </a:r>
            <a:r>
              <a:rPr lang="en-US" altLang="ru-RU" sz="1800" dirty="0"/>
              <a:t> </a:t>
            </a:r>
            <a:r>
              <a:rPr lang="ru-RU" altLang="en-US" sz="1800" dirty="0"/>
              <a:t>аккуратно надавить</a:t>
            </a:r>
            <a:r>
              <a:rPr lang="en-US" altLang="ru-RU" sz="1800" dirty="0"/>
              <a:t> </a:t>
            </a:r>
            <a:r>
              <a:rPr lang="ru-RU" altLang="en-US" sz="1800" dirty="0"/>
              <a:t>на</a:t>
            </a:r>
            <a:r>
              <a:rPr lang="en-US" altLang="ru-RU" sz="1800" dirty="0"/>
              <a:t> </a:t>
            </a:r>
            <a:r>
              <a:rPr lang="ru-RU" altLang="en-US" sz="1800" dirty="0"/>
              <a:t>хрусталик</a:t>
            </a:r>
            <a:r>
              <a:rPr lang="en-US" altLang="ru-RU" sz="1800" dirty="0"/>
              <a:t> </a:t>
            </a:r>
            <a:r>
              <a:rPr lang="ru-RU" altLang="en-US" sz="1800" dirty="0"/>
              <a:t>для</a:t>
            </a:r>
            <a:r>
              <a:rPr lang="en-US" altLang="ru-RU" sz="1800" dirty="0"/>
              <a:t> </a:t>
            </a:r>
            <a:r>
              <a:rPr lang="ru-RU" altLang="en-US" sz="1800" dirty="0"/>
              <a:t>уменьшения напряжение </a:t>
            </a:r>
            <a:r>
              <a:rPr lang="ru-RU" altLang="en-US" sz="1800" dirty="0" smtClean="0"/>
              <a:t>капсульного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мешка</a:t>
            </a:r>
            <a:r>
              <a:rPr lang="en-US" altLang="ru-RU" sz="1800" dirty="0"/>
              <a:t> </a:t>
            </a:r>
            <a:r>
              <a:rPr lang="ru-RU" altLang="en-US" sz="1800" dirty="0"/>
              <a:t>и</a:t>
            </a:r>
            <a:r>
              <a:rPr lang="en-US" altLang="ru-RU" sz="1800" dirty="0"/>
              <a:t> </a:t>
            </a:r>
            <a:r>
              <a:rPr lang="ru-RU" altLang="en-US" sz="1800" dirty="0"/>
              <a:t>отделения </a:t>
            </a:r>
            <a:r>
              <a:rPr lang="ru-RU" altLang="en-US" sz="1800" dirty="0" err="1"/>
              <a:t>кортекса</a:t>
            </a:r>
            <a:r>
              <a:rPr lang="en-US" altLang="ru-RU" sz="1800" dirty="0"/>
              <a:t> </a:t>
            </a:r>
            <a:r>
              <a:rPr lang="ru-RU" altLang="en-US" sz="1800" dirty="0"/>
              <a:t>от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капсулы</a:t>
            </a:r>
            <a:endParaRPr lang="ru-RU" altLang="en-US" sz="1800" dirty="0"/>
          </a:p>
        </p:txBody>
      </p:sp>
      <p:pic>
        <p:nvPicPr>
          <p:cNvPr id="23" name="Picture 4" descr="Hydro5"/>
          <p:cNvPicPr>
            <a:picLocks noChangeAspect="1" noChangeArrowheads="1"/>
          </p:cNvPicPr>
          <p:nvPr/>
        </p:nvPicPr>
        <p:blipFill>
          <a:blip r:embed="rId2" cstate="print"/>
          <a:srcRect t="11101"/>
          <a:stretch>
            <a:fillRect/>
          </a:stretch>
        </p:blipFill>
        <p:spPr bwMode="auto">
          <a:xfrm>
            <a:off x="2240062" y="3557008"/>
            <a:ext cx="4626990" cy="24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sz="3200" dirty="0" smtClean="0"/>
              <a:t>Видео </a:t>
            </a:r>
            <a:r>
              <a:rPr lang="ru-RU" sz="3200" dirty="0" err="1" smtClean="0"/>
              <a:t>гидродиссекции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4" name="Gidrodissektio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6747" y="1343162"/>
            <a:ext cx="7182853" cy="520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sz="3200" dirty="0" smtClean="0"/>
              <a:t>Возможные осложнения </a:t>
            </a:r>
            <a:r>
              <a:rPr lang="ru-RU" sz="3200" dirty="0" err="1" smtClean="0"/>
              <a:t>гидродиссекции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49" y="1852863"/>
            <a:ext cx="4236965" cy="186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Синдром капсульного блока</a:t>
            </a:r>
            <a:br>
              <a:rPr lang="ru-RU" sz="1800" b="1" dirty="0" smtClean="0"/>
            </a:br>
            <a:endParaRPr lang="ru-RU" sz="1800" b="1" dirty="0" smtClean="0"/>
          </a:p>
          <a:p>
            <a:pPr marL="268288" indent="-268288"/>
            <a:r>
              <a:rPr lang="ru-RU" sz="1800" dirty="0" smtClean="0"/>
              <a:t>Маленький </a:t>
            </a:r>
            <a:r>
              <a:rPr lang="ru-RU" sz="1800" dirty="0" err="1" smtClean="0"/>
              <a:t>капсулорексис</a:t>
            </a:r>
            <a:endParaRPr lang="ru-RU" sz="1800" dirty="0" smtClean="0"/>
          </a:p>
          <a:p>
            <a:pPr marL="268288" indent="-268288"/>
            <a:r>
              <a:rPr lang="ru-RU" sz="1800" dirty="0" smtClean="0"/>
              <a:t>Большое, твердое ядро хрусталика</a:t>
            </a:r>
          </a:p>
          <a:p>
            <a:pPr marL="268288" indent="-268288"/>
            <a:r>
              <a:rPr lang="ru-RU" sz="1800" dirty="0" smtClean="0"/>
              <a:t>Быстрая ирригация</a:t>
            </a:r>
          </a:p>
        </p:txBody>
      </p:sp>
      <p:pic>
        <p:nvPicPr>
          <p:cNvPr id="38914" name="Picture 2" descr="Phaco setp 3 : Hydrodissection&#10;&#10; Potential cpx : capsular blockage syndrome&#10; Small CCC&#10; Large/hard nucleus&#10; Fast injec..."/>
          <p:cNvPicPr>
            <a:picLocks noChangeAspect="1" noChangeArrowheads="1"/>
          </p:cNvPicPr>
          <p:nvPr/>
        </p:nvPicPr>
        <p:blipFill>
          <a:blip r:embed="rId2" cstate="print"/>
          <a:srcRect l="27336" t="18904" r="28839" b="55808"/>
          <a:stretch>
            <a:fillRect/>
          </a:stretch>
        </p:blipFill>
        <p:spPr bwMode="auto">
          <a:xfrm>
            <a:off x="5024006" y="1824825"/>
            <a:ext cx="3943765" cy="17084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2730" y="4414193"/>
            <a:ext cx="811215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Отсутствие волны жидкости</a:t>
            </a:r>
            <a:br>
              <a:rPr lang="ru-RU" b="1" dirty="0" smtClean="0"/>
            </a:br>
            <a:endParaRPr lang="ru-RU" b="1" dirty="0" smtClean="0"/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Подать ирригацию с другой стороны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Форсировать подачу жидкости</a:t>
            </a:r>
          </a:p>
          <a:p>
            <a:pPr marL="268288" indent="-26828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Ирригация коротким подачами и надавливать на ядро в перерывах между подачами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sz="3200" dirty="0" smtClean="0"/>
              <a:t>Возможные осложнения </a:t>
            </a:r>
            <a:r>
              <a:rPr lang="ru-RU" sz="3200" dirty="0" err="1" smtClean="0"/>
              <a:t>гидродиссекции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52863"/>
            <a:ext cx="4232108" cy="2509412"/>
          </a:xfrm>
        </p:spPr>
        <p:txBody>
          <a:bodyPr>
            <a:normAutofit/>
          </a:bodyPr>
          <a:lstStyle/>
          <a:p>
            <a:pPr marL="382588" indent="-382588">
              <a:buNone/>
            </a:pPr>
            <a:r>
              <a:rPr lang="ru-RU" sz="1800" b="1" dirty="0" smtClean="0"/>
              <a:t>Пролапс радужки</a:t>
            </a:r>
            <a:br>
              <a:rPr lang="ru-RU" sz="1800" b="1" dirty="0" smtClean="0"/>
            </a:br>
            <a:endParaRPr lang="ru-RU" sz="1800" b="1" dirty="0" smtClean="0"/>
          </a:p>
          <a:p>
            <a:r>
              <a:rPr lang="ru-RU" sz="1800" dirty="0" smtClean="0"/>
              <a:t>Удалить дисперсный ВЭ и поставить под тоннелем </a:t>
            </a:r>
            <a:r>
              <a:rPr lang="ru-RU" sz="1800" dirty="0" err="1" smtClean="0"/>
              <a:t>ирис-ретрактор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8561" y="1535185"/>
            <a:ext cx="3787254" cy="2790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9813" y="4489694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Пролапс ядра хрусталика</a:t>
            </a:r>
            <a:br>
              <a:rPr lang="ru-RU" b="1" dirty="0" smtClean="0"/>
            </a:br>
            <a:endParaRPr lang="ru-RU" b="1" dirty="0" smtClean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Надавить на ядро и погрузить его в капсульный мешок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ФЭК в передней камере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marL="0"/>
            <a:r>
              <a:rPr lang="ru-RU" sz="3200" dirty="0" smtClean="0"/>
              <a:t>Техника </a:t>
            </a:r>
            <a:r>
              <a:rPr lang="ru-RU" sz="3200" dirty="0" err="1" smtClean="0"/>
              <a:t>гидроделиниации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6618" y="1442932"/>
            <a:ext cx="7745329" cy="2806533"/>
          </a:xfrm>
        </p:spPr>
        <p:txBody>
          <a:bodyPr>
            <a:normAutofit/>
          </a:bodyPr>
          <a:lstStyle/>
          <a:p>
            <a:pPr marL="92075" indent="-26988">
              <a:buNone/>
            </a:pPr>
            <a:r>
              <a:rPr lang="ru-RU" sz="1800" dirty="0" smtClean="0"/>
              <a:t>Расположить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канюлю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на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периферии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в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направлении к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центру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ядра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хрусталика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и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короткой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но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форсированной</a:t>
            </a:r>
            <a:r>
              <a:rPr lang="en-US" altLang="ru-RU" sz="1800" dirty="0" smtClean="0"/>
              <a:t> </a:t>
            </a:r>
            <a:r>
              <a:rPr lang="ru-RU" altLang="en-US" sz="1800" dirty="0" smtClean="0"/>
              <a:t>подачей</a:t>
            </a:r>
            <a:r>
              <a:rPr lang="en-US" altLang="ru-RU" sz="1800" dirty="0" smtClean="0"/>
              <a:t> BSS </a:t>
            </a:r>
            <a:r>
              <a:rPr lang="ru-RU" altLang="en-US" sz="1800" dirty="0" smtClean="0"/>
              <a:t>произвести</a:t>
            </a:r>
            <a:r>
              <a:rPr lang="en-US" altLang="ru-RU" sz="1800" dirty="0" smtClean="0"/>
              <a:t> </a:t>
            </a:r>
            <a:r>
              <a:rPr lang="ru-RU" altLang="en-US" sz="1800" dirty="0" err="1" smtClean="0"/>
              <a:t>гидроделиниацию</a:t>
            </a:r>
            <a:endParaRPr lang="ru-RU" altLang="en-US" sz="1800" dirty="0" smtClean="0"/>
          </a:p>
          <a:p>
            <a:pPr marL="92075" indent="-26988">
              <a:buNone/>
            </a:pPr>
            <a:endParaRPr lang="ru-RU" altLang="en-US" sz="1800" dirty="0" smtClean="0"/>
          </a:p>
          <a:p>
            <a:pPr marL="92075" indent="-26988">
              <a:buNone/>
            </a:pPr>
            <a:r>
              <a:rPr lang="ru-RU" sz="1800" dirty="0" smtClean="0"/>
              <a:t>Симптом «золотого кольца»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37890" name="Picture 2" descr="Phaco setp 3 : Hydrodissection&#10; Option : Hydrodeliniation&#10; Separate nucleus from epinucleus&#10; Golden ring sign (Abe T, J..."/>
          <p:cNvPicPr>
            <a:picLocks noChangeAspect="1" noChangeArrowheads="1"/>
          </p:cNvPicPr>
          <p:nvPr/>
        </p:nvPicPr>
        <p:blipFill>
          <a:blip r:embed="rId2" cstate="print"/>
          <a:srcRect l="50459" t="50813" r="4952" b="5148"/>
          <a:stretch>
            <a:fillRect/>
          </a:stretch>
        </p:blipFill>
        <p:spPr bwMode="auto">
          <a:xfrm>
            <a:off x="4013761" y="2758555"/>
            <a:ext cx="4685553" cy="3474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587" y="538246"/>
            <a:ext cx="7886700" cy="4351338"/>
          </a:xfrm>
        </p:spPr>
        <p:txBody>
          <a:bodyPr/>
          <a:lstStyle/>
          <a:p>
            <a:r>
              <a:rPr lang="en-US" altLang="ru-RU" dirty="0" smtClean="0"/>
              <a:t> </a:t>
            </a:r>
            <a:r>
              <a:rPr lang="ru-RU" altLang="en-US" dirty="0" smtClean="0"/>
              <a:t>Убедившись</a:t>
            </a:r>
            <a:r>
              <a:rPr lang="en-US" altLang="ru-RU" dirty="0" smtClean="0"/>
              <a:t> </a:t>
            </a:r>
            <a:r>
              <a:rPr lang="ru-RU" altLang="en-US" dirty="0" smtClean="0"/>
              <a:t>в</a:t>
            </a:r>
            <a:r>
              <a:rPr lang="en-US" altLang="ru-RU" dirty="0" smtClean="0"/>
              <a:t> 360 </a:t>
            </a:r>
            <a:r>
              <a:rPr lang="ru-RU" altLang="en-US" dirty="0" smtClean="0"/>
              <a:t>градусах</a:t>
            </a:r>
            <a:r>
              <a:rPr lang="en-US" altLang="ru-RU" dirty="0" smtClean="0"/>
              <a:t> </a:t>
            </a:r>
            <a:r>
              <a:rPr lang="ru-RU" altLang="en-US" dirty="0" err="1" smtClean="0"/>
              <a:t>гидроделианиации</a:t>
            </a:r>
            <a:r>
              <a:rPr lang="en-US" altLang="ru-RU" dirty="0" smtClean="0"/>
              <a:t>, </a:t>
            </a:r>
            <a:r>
              <a:rPr lang="ru-RU" altLang="en-US" dirty="0" err="1" smtClean="0"/>
              <a:t>повращать</a:t>
            </a:r>
            <a:r>
              <a:rPr lang="en-US" altLang="ru-RU" dirty="0" smtClean="0"/>
              <a:t> </a:t>
            </a:r>
            <a:r>
              <a:rPr lang="ru-RU" altLang="en-US" dirty="0" smtClean="0"/>
              <a:t>ядро</a:t>
            </a:r>
            <a:r>
              <a:rPr lang="en-US" altLang="ru-RU" dirty="0" smtClean="0"/>
              <a:t> </a:t>
            </a:r>
            <a:r>
              <a:rPr lang="ru-RU" altLang="en-US" dirty="0" smtClean="0"/>
              <a:t>хрусталика</a:t>
            </a:r>
            <a:endParaRPr lang="ru-RU" dirty="0" smtClean="0"/>
          </a:p>
          <a:p>
            <a:r>
              <a:rPr lang="ru-RU" altLang="en-US" dirty="0" smtClean="0"/>
              <a:t>В</a:t>
            </a:r>
            <a:r>
              <a:rPr lang="en-US" altLang="ru-RU" dirty="0" smtClean="0"/>
              <a:t> </a:t>
            </a:r>
            <a:r>
              <a:rPr lang="ru-RU" altLang="en-US" dirty="0" smtClean="0"/>
              <a:t>промежутках</a:t>
            </a:r>
            <a:r>
              <a:rPr lang="en-US" altLang="ru-RU" dirty="0" smtClean="0"/>
              <a:t> </a:t>
            </a:r>
            <a:r>
              <a:rPr lang="ru-RU" altLang="en-US" dirty="0" smtClean="0"/>
              <a:t>на</a:t>
            </a:r>
            <a:r>
              <a:rPr lang="en-US" altLang="ru-RU" dirty="0" smtClean="0"/>
              <a:t> 90 </a:t>
            </a:r>
            <a:r>
              <a:rPr lang="ru-RU" altLang="en-US" dirty="0" smtClean="0"/>
              <a:t>градусов продолжать</a:t>
            </a:r>
            <a:r>
              <a:rPr lang="en-US" altLang="ru-RU" dirty="0" smtClean="0"/>
              <a:t> </a:t>
            </a:r>
            <a:r>
              <a:rPr lang="ru-RU" altLang="en-US" dirty="0" smtClean="0"/>
              <a:t>ирригацию</a:t>
            </a:r>
            <a:r>
              <a:rPr lang="en-US" altLang="ru-RU" dirty="0" smtClean="0"/>
              <a:t> BSS</a:t>
            </a:r>
            <a:endParaRPr lang="ru-RU" dirty="0" smtClean="0"/>
          </a:p>
          <a:p>
            <a:r>
              <a:rPr lang="ru-RU" altLang="ru-RU" dirty="0" smtClean="0"/>
              <a:t>Убедиться</a:t>
            </a:r>
            <a:r>
              <a:rPr lang="en-US" altLang="ru-RU" dirty="0" smtClean="0"/>
              <a:t> </a:t>
            </a:r>
            <a:r>
              <a:rPr lang="ru-RU" altLang="en-US" dirty="0" smtClean="0"/>
              <a:t>в</a:t>
            </a:r>
            <a:r>
              <a:rPr lang="en-US" altLang="ru-RU" dirty="0" smtClean="0"/>
              <a:t> </a:t>
            </a:r>
            <a:r>
              <a:rPr lang="ru-RU" altLang="en-US" dirty="0" smtClean="0"/>
              <a:t>свободном вращении</a:t>
            </a:r>
            <a:r>
              <a:rPr lang="en-US" altLang="ru-RU" dirty="0" smtClean="0"/>
              <a:t> </a:t>
            </a:r>
            <a:r>
              <a:rPr lang="ru-RU" altLang="en-US" dirty="0" smtClean="0"/>
              <a:t>ядра</a:t>
            </a:r>
            <a:r>
              <a:rPr lang="en-US" altLang="ru-RU" dirty="0" smtClean="0"/>
              <a:t> </a:t>
            </a:r>
            <a:r>
              <a:rPr lang="ru-RU" altLang="en-US" dirty="0" smtClean="0"/>
              <a:t>и</a:t>
            </a:r>
            <a:r>
              <a:rPr lang="en-US" altLang="ru-RU" dirty="0" smtClean="0"/>
              <a:t> </a:t>
            </a:r>
            <a:r>
              <a:rPr lang="ru-RU" altLang="en-US" dirty="0" err="1" smtClean="0"/>
              <a:t>эпинуклеуса</a:t>
            </a:r>
            <a:r>
              <a:rPr lang="en-US" altLang="ru-RU" dirty="0" smtClean="0"/>
              <a:t>, </a:t>
            </a:r>
            <a:r>
              <a:rPr lang="ru-RU" altLang="en-US" dirty="0" smtClean="0"/>
              <a:t>можно</a:t>
            </a:r>
            <a:r>
              <a:rPr lang="en-US" altLang="ru-RU" dirty="0" smtClean="0"/>
              <a:t> </a:t>
            </a:r>
            <a:r>
              <a:rPr lang="ru-RU" altLang="en-US" dirty="0" smtClean="0"/>
              <a:t>использовать </a:t>
            </a:r>
            <a:r>
              <a:rPr lang="en-US" altLang="ru-RU" dirty="0" smtClean="0"/>
              <a:t> </a:t>
            </a:r>
            <a:r>
              <a:rPr lang="ru-RU" altLang="en-US" dirty="0" smtClean="0"/>
              <a:t>канюлю</a:t>
            </a:r>
            <a:r>
              <a:rPr lang="en-US" altLang="ru-RU" dirty="0" smtClean="0"/>
              <a:t> </a:t>
            </a:r>
            <a:r>
              <a:rPr lang="ru-RU" altLang="en-US" dirty="0" smtClean="0"/>
              <a:t>или</a:t>
            </a:r>
            <a:r>
              <a:rPr lang="en-US" altLang="ru-RU" dirty="0" smtClean="0"/>
              <a:t> </a:t>
            </a:r>
            <a:r>
              <a:rPr lang="ru-RU" altLang="en-US" dirty="0" err="1" smtClean="0"/>
              <a:t>вращатель</a:t>
            </a:r>
            <a:r>
              <a:rPr lang="en-US" altLang="ru-RU" dirty="0" smtClean="0"/>
              <a:t> </a:t>
            </a:r>
            <a:r>
              <a:rPr lang="ru-RU" altLang="en-US" dirty="0" smtClean="0"/>
              <a:t>ядра</a:t>
            </a:r>
            <a:r>
              <a:rPr lang="en-US" altLang="ru-RU" dirty="0" smtClean="0"/>
              <a:t> </a:t>
            </a:r>
            <a:r>
              <a:rPr lang="ru-RU" altLang="en-US" dirty="0" smtClean="0"/>
              <a:t>хрусталика </a:t>
            </a:r>
            <a:endParaRPr lang="ru-RU" dirty="0"/>
          </a:p>
        </p:txBody>
      </p:sp>
      <p:pic>
        <p:nvPicPr>
          <p:cNvPr id="4" name="Picture 2" descr="Phaco setp 3 : Hydrodissection&#10; Option : Hydrodeliniation&#10; Separate nucleus from epinucleus&#10; Golden ring sign (Abe T, J..."/>
          <p:cNvPicPr>
            <a:picLocks noChangeAspect="1" noChangeArrowheads="1"/>
          </p:cNvPicPr>
          <p:nvPr/>
        </p:nvPicPr>
        <p:blipFill>
          <a:blip r:embed="rId2" cstate="print"/>
          <a:srcRect t="52377" r="51876" b="6962"/>
          <a:stretch>
            <a:fillRect/>
          </a:stretch>
        </p:blipFill>
        <p:spPr bwMode="auto">
          <a:xfrm>
            <a:off x="1204702" y="3633537"/>
            <a:ext cx="4438109" cy="2815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0486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Видео </a:t>
            </a:r>
            <a:r>
              <a:rPr lang="ru-RU" dirty="0" err="1" smtClean="0"/>
              <a:t>гидродиссекции</a:t>
            </a:r>
            <a:r>
              <a:rPr lang="ru-RU" dirty="0" smtClean="0"/>
              <a:t> и </a:t>
            </a:r>
            <a:r>
              <a:rPr lang="ru-RU" dirty="0" err="1" smtClean="0"/>
              <a:t>гидроделиниации</a:t>
            </a:r>
            <a:endParaRPr lang="ru-RU" dirty="0"/>
          </a:p>
        </p:txBody>
      </p:sp>
      <p:pic>
        <p:nvPicPr>
          <p:cNvPr id="4" name="Gidrodissektion and gidrodelineatio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55676" y="2124502"/>
            <a:ext cx="5145504" cy="420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en-US" sz="3200" dirty="0" smtClean="0"/>
              <a:t>Copyright notice: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http://cybersight.org/learning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en-US" sz="1800" dirty="0" err="1" smtClean="0"/>
              <a:t>Nawat</a:t>
            </a:r>
            <a:r>
              <a:rPr lang="en-US" sz="1800" dirty="0" smtClean="0"/>
              <a:t> </a:t>
            </a:r>
            <a:r>
              <a:rPr lang="en-US" sz="1800" dirty="0" err="1" smtClean="0"/>
              <a:t>Watanachai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err="1" smtClean="0"/>
              <a:t>Changmai</a:t>
            </a:r>
            <a:r>
              <a:rPr lang="en-US" sz="1800" dirty="0" smtClean="0"/>
              <a:t> University Hospital “Cataract surgery for beginners”, 2013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048597"/>
          <p:cNvSpPr>
            <a:spLocks noGrp="1"/>
          </p:cNvSpPr>
          <p:nvPr>
            <p:ph type="title"/>
          </p:nvPr>
        </p:nvSpPr>
        <p:spPr>
          <a:xfrm>
            <a:off x="406866" y="0"/>
            <a:ext cx="8229600" cy="1399032"/>
          </a:xfrm>
        </p:spPr>
        <p:txBody>
          <a:bodyPr>
            <a:normAutofit/>
          </a:bodyPr>
          <a:lstStyle/>
          <a:p>
            <a:pPr marL="0"/>
            <a:r>
              <a:rPr lang="ru-RU" sz="3200" dirty="0"/>
              <a:t>Размеры</a:t>
            </a:r>
            <a:r>
              <a:rPr lang="en-US" altLang="ru-RU" sz="3200" dirty="0"/>
              <a:t>:</a:t>
            </a:r>
            <a:endParaRPr lang="ru-RU" sz="3200" dirty="0"/>
          </a:p>
        </p:txBody>
      </p:sp>
      <p:sp>
        <p:nvSpPr>
          <p:cNvPr id="1048599" name="Содержимое 1048598"/>
          <p:cNvSpPr>
            <a:spLocks noGrp="1"/>
          </p:cNvSpPr>
          <p:nvPr>
            <p:ph idx="1"/>
          </p:nvPr>
        </p:nvSpPr>
        <p:spPr>
          <a:xfrm>
            <a:off x="604587" y="1404520"/>
            <a:ext cx="4588198" cy="491239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dirty="0"/>
              <a:t>Хрусталик</a:t>
            </a:r>
            <a:r>
              <a:rPr lang="en-US" altLang="ru-RU" sz="1800" dirty="0"/>
              <a:t> </a:t>
            </a:r>
            <a:r>
              <a:rPr lang="ru-RU" altLang="en-US" sz="1800" dirty="0"/>
              <a:t>диаметром</a:t>
            </a:r>
            <a:r>
              <a:rPr lang="en-US" altLang="ru-RU" sz="1800" dirty="0"/>
              <a:t> 9,6 </a:t>
            </a:r>
            <a:r>
              <a:rPr lang="ru-RU" altLang="en-US" sz="1800" dirty="0"/>
              <a:t>мм</a:t>
            </a:r>
            <a:r>
              <a:rPr lang="en-US" altLang="ru-RU" sz="1800" dirty="0"/>
              <a:t>.</a:t>
            </a:r>
            <a:endParaRPr lang="ru-RU" sz="1800" dirty="0"/>
          </a:p>
          <a:p>
            <a:pPr marL="0" indent="0">
              <a:spcAft>
                <a:spcPts val="1200"/>
              </a:spcAft>
              <a:buNone/>
            </a:pPr>
            <a:endParaRPr lang="ru-RU" altLang="en-US" sz="1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ru-RU" altLang="en-US" sz="1800" dirty="0" err="1" smtClean="0"/>
              <a:t>Цинновы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связки</a:t>
            </a:r>
            <a:r>
              <a:rPr lang="en-US" altLang="ru-RU" sz="1800" dirty="0"/>
              <a:t> </a:t>
            </a:r>
            <a:r>
              <a:rPr lang="ru-RU" altLang="en-US" sz="1800" dirty="0"/>
              <a:t>крепятся</a:t>
            </a:r>
            <a:r>
              <a:rPr lang="en-US" altLang="ru-RU" sz="1800" dirty="0"/>
              <a:t> </a:t>
            </a:r>
            <a:r>
              <a:rPr lang="ru-RU" altLang="en-US" sz="1800" dirty="0"/>
              <a:t>на</a:t>
            </a:r>
            <a:r>
              <a:rPr lang="en-US" altLang="ru-RU" sz="1800" dirty="0"/>
              <a:t> </a:t>
            </a:r>
            <a:r>
              <a:rPr lang="ru-RU" altLang="en-US" sz="1800" dirty="0"/>
              <a:t>передней капсуле хрусталика в</a:t>
            </a:r>
            <a:r>
              <a:rPr lang="en-US" altLang="ru-RU" sz="1800" dirty="0"/>
              <a:t> 2 </a:t>
            </a:r>
            <a:r>
              <a:rPr lang="ru-RU" altLang="en-US" sz="1800" dirty="0"/>
              <a:t>мм</a:t>
            </a:r>
            <a:r>
              <a:rPr lang="en-US" altLang="ru-RU" sz="1800" dirty="0"/>
              <a:t> </a:t>
            </a:r>
            <a:r>
              <a:rPr lang="ru-RU" altLang="en-US" sz="1800" dirty="0"/>
              <a:t>от</a:t>
            </a:r>
            <a:r>
              <a:rPr lang="en-US" altLang="ru-RU" sz="1800" dirty="0"/>
              <a:t> </a:t>
            </a:r>
            <a:r>
              <a:rPr lang="ru-RU" altLang="en-US" sz="1800" dirty="0"/>
              <a:t>его</a:t>
            </a:r>
            <a:r>
              <a:rPr lang="en-US" altLang="ru-RU" sz="1800" dirty="0"/>
              <a:t> </a:t>
            </a:r>
            <a:r>
              <a:rPr lang="ru-RU" altLang="en-US" sz="1800" dirty="0"/>
              <a:t>края</a:t>
            </a:r>
            <a:endParaRPr lang="ru-RU" sz="1800" dirty="0"/>
          </a:p>
          <a:p>
            <a:pPr marL="0" indent="0">
              <a:spcAft>
                <a:spcPts val="1200"/>
              </a:spcAft>
              <a:buNone/>
            </a:pPr>
            <a:endParaRPr lang="ru-RU" altLang="ru-RU" sz="1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ru-RU" altLang="ru-RU" sz="1800" dirty="0" smtClean="0"/>
              <a:t>Диаметр</a:t>
            </a:r>
            <a:r>
              <a:rPr lang="en-US" altLang="ru-RU" sz="1800" dirty="0" smtClean="0"/>
              <a:t> </a:t>
            </a:r>
            <a:r>
              <a:rPr lang="ru-RU" altLang="en-US" sz="1800" dirty="0" err="1"/>
              <a:t>капсулорексис</a:t>
            </a:r>
            <a:r>
              <a:rPr lang="ru-RU" altLang="en-US" sz="1800" dirty="0"/>
              <a:t> </a:t>
            </a:r>
            <a:r>
              <a:rPr lang="en-US" altLang="ru-RU" sz="1800" dirty="0"/>
              <a:t>5-5,5 </a:t>
            </a:r>
            <a:r>
              <a:rPr lang="ru-RU" altLang="en-US" sz="1800" dirty="0"/>
              <a:t>мм</a:t>
            </a:r>
            <a:r>
              <a:rPr lang="en-US" altLang="ru-RU" sz="1800" dirty="0"/>
              <a:t> </a:t>
            </a:r>
            <a:r>
              <a:rPr lang="ru-RU" altLang="en-US" sz="1800" dirty="0"/>
              <a:t>на</a:t>
            </a:r>
            <a:r>
              <a:rPr lang="en-US" altLang="ru-RU" sz="1800" dirty="0"/>
              <a:t> 360 </a:t>
            </a:r>
            <a:r>
              <a:rPr lang="ru-RU" altLang="en-US" sz="1800" dirty="0" smtClean="0"/>
              <a:t>градусах</a:t>
            </a:r>
            <a:r>
              <a:rPr lang="ru-RU" altLang="en-US" sz="1800" dirty="0"/>
              <a:t> </a:t>
            </a:r>
            <a:r>
              <a:rPr lang="ru-RU" altLang="en-US" sz="1800" dirty="0" smtClean="0"/>
              <a:t>покрывает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оптическую</a:t>
            </a:r>
            <a:r>
              <a:rPr lang="en-US" altLang="ru-RU" sz="1800" dirty="0"/>
              <a:t> </a:t>
            </a:r>
            <a:r>
              <a:rPr lang="ru-RU" altLang="en-US" sz="1800" dirty="0"/>
              <a:t>часть</a:t>
            </a:r>
            <a:r>
              <a:rPr lang="en-US" altLang="ru-RU" sz="1800" dirty="0"/>
              <a:t> </a:t>
            </a:r>
            <a:r>
              <a:rPr lang="ru-RU" altLang="en-US" sz="1800" dirty="0" err="1"/>
              <a:t>заднекамерной</a:t>
            </a:r>
            <a:r>
              <a:rPr lang="en-US" altLang="ru-RU" sz="1800" dirty="0"/>
              <a:t> </a:t>
            </a:r>
            <a:r>
              <a:rPr lang="ru-RU" altLang="en-US" sz="1800" dirty="0"/>
              <a:t>ИОЛ</a:t>
            </a:r>
            <a:r>
              <a:rPr lang="en-US" altLang="ru-RU" sz="1800" dirty="0"/>
              <a:t> </a:t>
            </a:r>
            <a:r>
              <a:rPr lang="ru-RU" altLang="en-US" sz="1800" dirty="0"/>
              <a:t>и</a:t>
            </a:r>
            <a:r>
              <a:rPr lang="en-US" altLang="ru-RU" sz="1800" dirty="0"/>
              <a:t> </a:t>
            </a:r>
            <a:r>
              <a:rPr lang="ru-RU" altLang="en-US" sz="1800" dirty="0"/>
              <a:t>не</a:t>
            </a:r>
            <a:r>
              <a:rPr lang="en-US" altLang="ru-RU" sz="1800" dirty="0"/>
              <a:t> </a:t>
            </a:r>
            <a:r>
              <a:rPr lang="ru-RU" altLang="en-US" sz="1800" dirty="0"/>
              <a:t>контактирует</a:t>
            </a:r>
            <a:r>
              <a:rPr lang="en-US" altLang="ru-RU" sz="1800" dirty="0"/>
              <a:t> </a:t>
            </a:r>
            <a:r>
              <a:rPr lang="ru-RU" altLang="en-US" sz="1800" dirty="0"/>
              <a:t>с</a:t>
            </a:r>
            <a:r>
              <a:rPr lang="en-US" altLang="ru-RU" sz="1800" dirty="0"/>
              <a:t> </a:t>
            </a:r>
            <a:r>
              <a:rPr lang="ru-RU" altLang="en-US" sz="1800" dirty="0"/>
              <a:t>передними</a:t>
            </a:r>
            <a:r>
              <a:rPr lang="en-US" altLang="ru-RU" sz="1800" dirty="0"/>
              <a:t> </a:t>
            </a:r>
            <a:r>
              <a:rPr lang="ru-RU" altLang="en-US" sz="1800" dirty="0" err="1"/>
              <a:t>цинновыми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связками</a:t>
            </a:r>
            <a:endParaRPr lang="ru-RU" sz="1800" dirty="0"/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 cstate="print"/>
          <a:srcRect l="11949" t="14783" r="8364"/>
          <a:stretch>
            <a:fillRect/>
          </a:stretch>
        </p:blipFill>
        <p:spPr>
          <a:xfrm>
            <a:off x="5578679" y="583918"/>
            <a:ext cx="2919369" cy="2719137"/>
          </a:xfrm>
          <a:prstGeom prst="rect">
            <a:avLst/>
          </a:prstGeom>
        </p:spPr>
      </p:pic>
      <p:pic>
        <p:nvPicPr>
          <p:cNvPr id="6" name="Рисунок 5" descr="rexis.jpg"/>
          <p:cNvPicPr>
            <a:picLocks noChangeAspect="1"/>
          </p:cNvPicPr>
          <p:nvPr/>
        </p:nvPicPr>
        <p:blipFill>
          <a:blip r:embed="rId3" cstate="print"/>
          <a:srcRect l="14868" t="11255" r="16339" b="4329"/>
          <a:stretch>
            <a:fillRect/>
          </a:stretch>
        </p:blipFill>
        <p:spPr>
          <a:xfrm>
            <a:off x="5503020" y="3886926"/>
            <a:ext cx="3077924" cy="27658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605" y="0"/>
            <a:ext cx="9994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48034" y="553730"/>
            <a:ext cx="6891556" cy="672073"/>
          </a:xfrm>
        </p:spPr>
        <p:txBody>
          <a:bodyPr>
            <a:normAutofit/>
          </a:bodyPr>
          <a:lstStyle/>
          <a:p>
            <a:pPr marL="0"/>
            <a:r>
              <a:rPr lang="ru-RU" sz="3200" dirty="0" smtClean="0"/>
              <a:t>Благодарю за внимание!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048593"/>
          <p:cNvSpPr>
            <a:spLocks noGrp="1"/>
          </p:cNvSpPr>
          <p:nvPr>
            <p:ph type="title"/>
          </p:nvPr>
        </p:nvSpPr>
        <p:spPr>
          <a:xfrm>
            <a:off x="457200" y="267495"/>
            <a:ext cx="8229600" cy="881798"/>
          </a:xfrm>
        </p:spPr>
        <p:txBody>
          <a:bodyPr>
            <a:normAutofit/>
          </a:bodyPr>
          <a:lstStyle/>
          <a:p>
            <a:pPr marL="0"/>
            <a:r>
              <a:rPr lang="ru-RU" sz="3200" dirty="0"/>
              <a:t>Инструменты</a:t>
            </a:r>
            <a:r>
              <a:rPr lang="en-US" altLang="ru-RU" sz="3200" dirty="0"/>
              <a:t>:</a:t>
            </a:r>
            <a:endParaRPr lang="ru-RU" sz="3200" dirty="0"/>
          </a:p>
        </p:txBody>
      </p:sp>
      <p:sp>
        <p:nvSpPr>
          <p:cNvPr id="1048595" name="Содержимое 1048594"/>
          <p:cNvSpPr>
            <a:spLocks noGrp="1"/>
          </p:cNvSpPr>
          <p:nvPr>
            <p:ph idx="1"/>
          </p:nvPr>
        </p:nvSpPr>
        <p:spPr>
          <a:xfrm>
            <a:off x="628650" y="1473287"/>
            <a:ext cx="5832308" cy="4351338"/>
          </a:xfrm>
        </p:spPr>
        <p:txBody>
          <a:bodyPr>
            <a:normAutofit/>
          </a:bodyPr>
          <a:lstStyle/>
          <a:p>
            <a:pPr marL="92075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ru-RU" sz="1800" dirty="0" err="1"/>
              <a:t>Когезивный</a:t>
            </a:r>
            <a:r>
              <a:rPr lang="ru-RU" sz="1800" dirty="0"/>
              <a:t> </a:t>
            </a:r>
            <a:r>
              <a:rPr lang="ru-RU" sz="1800" dirty="0" smtClean="0"/>
              <a:t>(смешанный) </a:t>
            </a:r>
            <a:r>
              <a:rPr lang="ru-RU" sz="1800" dirty="0" err="1" smtClean="0"/>
              <a:t>вискоэластик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для</a:t>
            </a:r>
            <a:r>
              <a:rPr lang="en-US" altLang="ru-RU" sz="1800" dirty="0"/>
              <a:t> </a:t>
            </a:r>
            <a:r>
              <a:rPr lang="ru-RU" altLang="en-US" sz="1800" dirty="0"/>
              <a:t>поддержания глубины</a:t>
            </a:r>
            <a:r>
              <a:rPr lang="en-US" altLang="ru-RU" sz="1800" dirty="0"/>
              <a:t> </a:t>
            </a:r>
            <a:r>
              <a:rPr lang="ru-RU" altLang="en-US" sz="1800" dirty="0"/>
              <a:t>передней камеры</a:t>
            </a:r>
            <a:r>
              <a:rPr lang="en-US" altLang="ru-RU" sz="1800" dirty="0"/>
              <a:t> </a:t>
            </a:r>
            <a:r>
              <a:rPr lang="ru-RU" altLang="en-US" sz="1800" dirty="0"/>
              <a:t>и</a:t>
            </a:r>
            <a:r>
              <a:rPr lang="en-US" altLang="ru-RU" sz="1800" dirty="0"/>
              <a:t> </a:t>
            </a:r>
            <a:r>
              <a:rPr lang="ru-RU" altLang="en-US" sz="1800" dirty="0"/>
              <a:t>для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уплощения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выпуклой</a:t>
            </a:r>
            <a:r>
              <a:rPr lang="en-US" altLang="ru-RU" sz="1800" dirty="0"/>
              <a:t> </a:t>
            </a:r>
            <a:r>
              <a:rPr lang="ru-RU" altLang="en-US" sz="1800" dirty="0"/>
              <a:t>передней поверхности хрусталика </a:t>
            </a:r>
            <a:endParaRPr lang="ru-RU" sz="1800" dirty="0"/>
          </a:p>
          <a:p>
            <a:pPr marL="92075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US" altLang="ru-RU" sz="1800" dirty="0"/>
              <a:t>27 gauge </a:t>
            </a:r>
            <a:r>
              <a:rPr lang="ru-RU" altLang="en-US" sz="1800" dirty="0" err="1"/>
              <a:t>цистотоме</a:t>
            </a:r>
            <a:endParaRPr lang="ru-RU" sz="1800" dirty="0"/>
          </a:p>
          <a:p>
            <a:pPr marL="92075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ru-RU" altLang="en-US" sz="1800" dirty="0"/>
              <a:t>Пинцет</a:t>
            </a:r>
            <a:r>
              <a:rPr lang="en-US" altLang="ru-RU" sz="1800" dirty="0"/>
              <a:t> </a:t>
            </a:r>
            <a:r>
              <a:rPr lang="ru-RU" altLang="en-US" sz="1800" dirty="0"/>
              <a:t>для</a:t>
            </a:r>
            <a:r>
              <a:rPr lang="en-US" altLang="ru-RU" sz="1800" dirty="0"/>
              <a:t> </a:t>
            </a:r>
            <a:r>
              <a:rPr lang="ru-RU" altLang="en-US" sz="1800" dirty="0" err="1"/>
              <a:t>капсулорексис</a:t>
            </a:r>
            <a:r>
              <a:rPr lang="ru-RU" altLang="en-US" sz="1800" dirty="0"/>
              <a:t> </a:t>
            </a:r>
            <a:endParaRPr lang="ru-RU" sz="1800" dirty="0"/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5417" y="151001"/>
            <a:ext cx="1851895" cy="6581163"/>
          </a:xfrm>
          <a:prstGeom prst="rect">
            <a:avLst/>
          </a:prstGeom>
        </p:spPr>
      </p:pic>
      <p:pic>
        <p:nvPicPr>
          <p:cNvPr id="12290" name="Picture 2" descr="TMF104 ПИНЦЕТ ДЛЯ КАПСУЛОРЕКСИСА,  ИЗОГНУТЫЙ ПОД УГЛОМСТАЛЬН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13" y="4097635"/>
            <a:ext cx="5200757" cy="1824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048589"/>
          <p:cNvSpPr>
            <a:spLocks noGrp="1"/>
          </p:cNvSpPr>
          <p:nvPr>
            <p:ph type="title"/>
          </p:nvPr>
        </p:nvSpPr>
        <p:spPr>
          <a:xfrm>
            <a:off x="219798" y="0"/>
            <a:ext cx="7886700" cy="1325563"/>
          </a:xfrm>
        </p:spPr>
        <p:txBody>
          <a:bodyPr>
            <a:normAutofit/>
          </a:bodyPr>
          <a:lstStyle/>
          <a:p>
            <a:pPr marL="0"/>
            <a:r>
              <a:rPr lang="ru-RU" sz="3200" dirty="0"/>
              <a:t>Техника</a:t>
            </a:r>
            <a:r>
              <a:rPr lang="en-US" altLang="ru-RU" sz="3200" dirty="0"/>
              <a:t>:</a:t>
            </a:r>
            <a:endParaRPr lang="ru-RU" sz="3200" dirty="0"/>
          </a:p>
        </p:txBody>
      </p:sp>
      <p:sp>
        <p:nvSpPr>
          <p:cNvPr id="1048591" name="Содержимое 1048590"/>
          <p:cNvSpPr>
            <a:spLocks noGrp="1"/>
          </p:cNvSpPr>
          <p:nvPr>
            <p:ph idx="1"/>
          </p:nvPr>
        </p:nvSpPr>
        <p:spPr>
          <a:xfrm>
            <a:off x="600944" y="1168940"/>
            <a:ext cx="5648854" cy="356134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800" dirty="0" err="1"/>
              <a:t>Цистотом</a:t>
            </a:r>
            <a:r>
              <a:rPr lang="en-US" altLang="ru-RU" sz="1800" dirty="0"/>
              <a:t> </a:t>
            </a:r>
            <a:r>
              <a:rPr lang="ru-RU" altLang="en-US" sz="1800" dirty="0"/>
              <a:t>или</a:t>
            </a:r>
            <a:r>
              <a:rPr lang="en-US" altLang="ru-RU" sz="1800" dirty="0"/>
              <a:t> </a:t>
            </a:r>
            <a:r>
              <a:rPr lang="ru-RU" altLang="en-US" sz="1800" dirty="0"/>
              <a:t>кончиком</a:t>
            </a:r>
            <a:r>
              <a:rPr lang="en-US" altLang="ru-RU" sz="1800" dirty="0"/>
              <a:t> </a:t>
            </a:r>
            <a:r>
              <a:rPr lang="ru-RU" altLang="en-US" sz="1800" dirty="0" err="1"/>
              <a:t>капсулорексис-пинцета</a:t>
            </a:r>
            <a:r>
              <a:rPr lang="en-US" altLang="ru-RU" sz="1800" dirty="0"/>
              <a:t> </a:t>
            </a:r>
            <a:r>
              <a:rPr lang="ru-RU" altLang="en-US" sz="1800" dirty="0"/>
              <a:t>формируется начальный</a:t>
            </a:r>
            <a:r>
              <a:rPr lang="en-US" altLang="ru-RU" sz="1800" dirty="0"/>
              <a:t> </a:t>
            </a:r>
            <a:r>
              <a:rPr lang="ru-RU" altLang="en-US" sz="1800" dirty="0"/>
              <a:t>разрез</a:t>
            </a:r>
            <a:r>
              <a:rPr lang="en-US" altLang="ru-RU" sz="1800" dirty="0"/>
              <a:t> </a:t>
            </a:r>
            <a:r>
              <a:rPr lang="ru-RU" altLang="en-US" sz="1800" dirty="0"/>
              <a:t>капсулы</a:t>
            </a:r>
            <a:r>
              <a:rPr lang="en-US" altLang="ru-RU" sz="1800" dirty="0"/>
              <a:t> </a:t>
            </a:r>
            <a:r>
              <a:rPr lang="ru-RU" altLang="en-US" sz="1800" dirty="0"/>
              <a:t>от</a:t>
            </a:r>
            <a:r>
              <a:rPr lang="en-US" altLang="ru-RU" sz="1800" dirty="0"/>
              <a:t> </a:t>
            </a:r>
            <a:r>
              <a:rPr lang="ru-RU" altLang="en-US" sz="1800" dirty="0"/>
              <a:t>центра</a:t>
            </a:r>
            <a:r>
              <a:rPr lang="en-US" altLang="ru-RU" sz="1800" dirty="0"/>
              <a:t> </a:t>
            </a:r>
            <a:r>
              <a:rPr lang="ru-RU" altLang="en-US" sz="1800" dirty="0"/>
              <a:t>налево</a:t>
            </a:r>
            <a:r>
              <a:rPr lang="en-US" altLang="ru-RU" sz="1800" dirty="0"/>
              <a:t>, </a:t>
            </a:r>
            <a:r>
              <a:rPr lang="ru-RU" altLang="en-US" sz="1800" dirty="0"/>
              <a:t>параллельно</a:t>
            </a:r>
            <a:r>
              <a:rPr lang="en-US" altLang="ru-RU" sz="1800" dirty="0"/>
              <a:t> </a:t>
            </a:r>
            <a:r>
              <a:rPr lang="ru-RU" altLang="en-US" sz="1800" dirty="0"/>
              <a:t>тоннельному</a:t>
            </a:r>
            <a:r>
              <a:rPr lang="en-US" altLang="ru-RU" sz="1800" dirty="0"/>
              <a:t> </a:t>
            </a:r>
            <a:r>
              <a:rPr lang="ru-RU" altLang="en-US" sz="1800" dirty="0"/>
              <a:t>разрезу</a:t>
            </a:r>
            <a:r>
              <a:rPr lang="en-US" altLang="ru-RU" sz="1800" dirty="0"/>
              <a:t> </a:t>
            </a:r>
            <a:r>
              <a:rPr lang="ru-RU" altLang="en-US" sz="1800" dirty="0"/>
              <a:t>роговицы</a:t>
            </a:r>
            <a:r>
              <a:rPr lang="en-US" altLang="ru-RU" sz="1800" dirty="0"/>
              <a:t>.</a:t>
            </a:r>
            <a:endParaRPr lang="ru-RU" sz="1800" dirty="0"/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altLang="en-US" sz="1800" dirty="0" smtClean="0"/>
              <a:t>Тянется</a:t>
            </a:r>
            <a:r>
              <a:rPr lang="en-US" altLang="ru-RU" sz="1800" dirty="0" smtClean="0"/>
              <a:t> </a:t>
            </a:r>
            <a:r>
              <a:rPr lang="ru-RU" altLang="en-US" sz="1800" dirty="0"/>
              <a:t>край</a:t>
            </a:r>
            <a:r>
              <a:rPr lang="en-US" altLang="ru-RU" sz="1800" dirty="0"/>
              <a:t> </a:t>
            </a:r>
            <a:r>
              <a:rPr lang="ru-RU" altLang="en-US" sz="1800" dirty="0"/>
              <a:t>надрезанной</a:t>
            </a:r>
            <a:r>
              <a:rPr lang="en-US" altLang="ru-RU" sz="1800" dirty="0"/>
              <a:t> </a:t>
            </a:r>
            <a:r>
              <a:rPr lang="ru-RU" altLang="en-US" sz="1800" dirty="0"/>
              <a:t>капсулы</a:t>
            </a:r>
            <a:r>
              <a:rPr lang="en-US" altLang="ru-RU" sz="1800" dirty="0"/>
              <a:t> </a:t>
            </a:r>
            <a:r>
              <a:rPr lang="ru-RU" altLang="en-US" sz="1800" dirty="0"/>
              <a:t>в</a:t>
            </a:r>
            <a:r>
              <a:rPr lang="en-US" altLang="ru-RU" sz="1800" dirty="0"/>
              <a:t> </a:t>
            </a:r>
            <a:r>
              <a:rPr lang="ru-RU" altLang="en-US" sz="1800" dirty="0"/>
              <a:t>сторону</a:t>
            </a:r>
            <a:r>
              <a:rPr lang="en-US" altLang="ru-RU" sz="1800" dirty="0"/>
              <a:t> </a:t>
            </a:r>
            <a:r>
              <a:rPr lang="ru-RU" altLang="en-US" sz="1800" dirty="0"/>
              <a:t>основного</a:t>
            </a:r>
            <a:r>
              <a:rPr lang="en-US" altLang="ru-RU" sz="1800" dirty="0"/>
              <a:t> </a:t>
            </a:r>
            <a:r>
              <a:rPr lang="ru-RU" altLang="en-US" sz="1800" dirty="0" err="1"/>
              <a:t>роговичного</a:t>
            </a:r>
            <a:r>
              <a:rPr lang="en-US" altLang="ru-RU" sz="1800" dirty="0"/>
              <a:t> </a:t>
            </a:r>
            <a:r>
              <a:rPr lang="ru-RU" altLang="en-US" sz="1800" dirty="0"/>
              <a:t>разреза</a:t>
            </a:r>
            <a:r>
              <a:rPr lang="en-US" altLang="ru-RU" sz="1800" dirty="0"/>
              <a:t>.</a:t>
            </a:r>
            <a:endParaRPr lang="ru-RU" sz="1800" dirty="0"/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800" dirty="0"/>
              <a:t>С</a:t>
            </a:r>
            <a:r>
              <a:rPr lang="en-US" altLang="ru-RU" sz="1800" dirty="0"/>
              <a:t> </a:t>
            </a:r>
            <a:r>
              <a:rPr lang="ru-RU" altLang="en-US" sz="1800" dirty="0"/>
              <a:t>помощью </a:t>
            </a:r>
            <a:r>
              <a:rPr lang="ru-RU" altLang="en-US" sz="1800" dirty="0" err="1"/>
              <a:t>цистотома</a:t>
            </a:r>
            <a:r>
              <a:rPr lang="en-US" altLang="ru-RU" sz="1800" dirty="0"/>
              <a:t> </a:t>
            </a:r>
            <a:r>
              <a:rPr lang="ru-RU" altLang="en-US" sz="1800" dirty="0"/>
              <a:t>или</a:t>
            </a:r>
            <a:r>
              <a:rPr lang="en-US" altLang="ru-RU" sz="1800" dirty="0"/>
              <a:t> </a:t>
            </a:r>
            <a:r>
              <a:rPr lang="ru-RU" altLang="en-US" sz="1800" dirty="0" err="1"/>
              <a:t>капсулорексис-пинцета</a:t>
            </a:r>
            <a:r>
              <a:rPr lang="ru-RU" altLang="en-US" sz="1800" dirty="0"/>
              <a:t> создается</a:t>
            </a:r>
            <a:r>
              <a:rPr lang="en-US" altLang="ru-RU" sz="1800" dirty="0"/>
              <a:t> </a:t>
            </a:r>
            <a:r>
              <a:rPr lang="ru-RU" altLang="en-US" sz="1800" dirty="0"/>
              <a:t>складка</a:t>
            </a:r>
            <a:r>
              <a:rPr lang="en-US" altLang="ru-RU" sz="1800" dirty="0"/>
              <a:t> </a:t>
            </a:r>
            <a:r>
              <a:rPr lang="ru-RU" altLang="en-US" sz="1800" dirty="0"/>
              <a:t>передней</a:t>
            </a:r>
            <a:r>
              <a:rPr lang="en-US" altLang="ru-RU" sz="1800" dirty="0"/>
              <a:t> </a:t>
            </a:r>
            <a:r>
              <a:rPr lang="ru-RU" altLang="en-US" sz="1800" dirty="0" smtClean="0"/>
              <a:t>капсулы. Пинцетом </a:t>
            </a:r>
            <a:r>
              <a:rPr lang="ru-RU" altLang="en-US" sz="1800" dirty="0"/>
              <a:t>формируется непрерывный изогнутый </a:t>
            </a:r>
            <a:r>
              <a:rPr lang="ru-RU" altLang="en-US" sz="1800" dirty="0" err="1" smtClean="0"/>
              <a:t>капсулорексис</a:t>
            </a:r>
            <a:endParaRPr lang="ru-RU" sz="1800" dirty="0"/>
          </a:p>
        </p:txBody>
      </p:sp>
      <p:pic>
        <p:nvPicPr>
          <p:cNvPr id="2097156" name="Рисунок 209715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0488" y="4504887"/>
            <a:ext cx="5553512" cy="2353113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 cstate="print"/>
          <a:srcRect r="28706"/>
          <a:stretch>
            <a:fillRect/>
          </a:stretch>
        </p:blipFill>
        <p:spPr>
          <a:xfrm>
            <a:off x="6409189" y="192947"/>
            <a:ext cx="2734811" cy="44126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Содержимое 1048586"/>
          <p:cNvSpPr>
            <a:spLocks noGrp="1"/>
          </p:cNvSpPr>
          <p:nvPr>
            <p:ph idx="1"/>
          </p:nvPr>
        </p:nvSpPr>
        <p:spPr>
          <a:xfrm>
            <a:off x="640683" y="1048624"/>
            <a:ext cx="5214833" cy="30703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altLang="en-US" sz="1900" dirty="0" err="1" smtClean="0"/>
              <a:t>Пинцет</a:t>
            </a:r>
            <a:r>
              <a:rPr lang="ru-RU" altLang="en-US" sz="1900" dirty="0" err="1"/>
              <a:t>-</a:t>
            </a:r>
            <a:r>
              <a:rPr lang="ru-RU" altLang="en-US" sz="1900" dirty="0" err="1" smtClean="0"/>
              <a:t>капсулорексис</a:t>
            </a:r>
            <a:r>
              <a:rPr lang="ru-RU" altLang="en-US" sz="1900" dirty="0" smtClean="0"/>
              <a:t> </a:t>
            </a:r>
            <a:r>
              <a:rPr lang="ru-RU" altLang="en-US" sz="1900" dirty="0"/>
              <a:t>ведет</a:t>
            </a:r>
            <a:r>
              <a:rPr lang="en-US" altLang="ru-RU" sz="1900" dirty="0"/>
              <a:t> </a:t>
            </a:r>
            <a:r>
              <a:rPr lang="ru-RU" altLang="en-US" sz="1900" dirty="0"/>
              <a:t>лоскут передней капсулы </a:t>
            </a:r>
            <a:r>
              <a:rPr lang="ru-RU" altLang="en-US" sz="1900" dirty="0" smtClean="0"/>
              <a:t>тангенциально (</a:t>
            </a:r>
            <a:r>
              <a:rPr lang="en-US" altLang="ru-RU" sz="1900" dirty="0" smtClean="0"/>
              <a:t>45</a:t>
            </a:r>
            <a:r>
              <a:rPr lang="ru-RU" altLang="ru-RU" sz="1900" dirty="0" smtClean="0"/>
              <a:t>°) </a:t>
            </a:r>
            <a:r>
              <a:rPr lang="ru-RU" altLang="en-US" sz="1900" dirty="0" smtClean="0"/>
              <a:t>относительно </a:t>
            </a:r>
            <a:r>
              <a:rPr lang="ru-RU" altLang="en-US" sz="1900" dirty="0"/>
              <a:t>необходимого</a:t>
            </a:r>
            <a:r>
              <a:rPr lang="en-US" altLang="ru-RU" sz="1900" dirty="0"/>
              <a:t> </a:t>
            </a:r>
            <a:r>
              <a:rPr lang="ru-RU" altLang="en-US" sz="1900" dirty="0" smtClean="0"/>
              <a:t>направления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altLang="en-US" sz="1900" dirty="0" smtClean="0"/>
              <a:t>Контроль</a:t>
            </a:r>
            <a:r>
              <a:rPr lang="en-US" altLang="ru-RU" sz="1900" dirty="0" smtClean="0"/>
              <a:t> </a:t>
            </a:r>
            <a:r>
              <a:rPr lang="ru-RU" altLang="en-US" sz="1900" dirty="0"/>
              <a:t>движения </a:t>
            </a:r>
            <a:r>
              <a:rPr lang="ru-RU" altLang="en-US" sz="1900" dirty="0" err="1"/>
              <a:t>капсулорексиса</a:t>
            </a:r>
            <a:r>
              <a:rPr lang="en-US" altLang="ru-RU" sz="1900" dirty="0"/>
              <a:t> </a:t>
            </a:r>
            <a:r>
              <a:rPr lang="ru-RU" altLang="en-US" sz="1900" dirty="0"/>
              <a:t>осуществляется</a:t>
            </a:r>
            <a:r>
              <a:rPr lang="en-US" altLang="ru-RU" sz="1900" dirty="0"/>
              <a:t> </a:t>
            </a:r>
            <a:r>
              <a:rPr lang="ru-RU" altLang="en-US" sz="1900" dirty="0"/>
              <a:t>перехватыванием</a:t>
            </a:r>
            <a:r>
              <a:rPr lang="en-US" altLang="ru-RU" sz="1900" dirty="0"/>
              <a:t> </a:t>
            </a:r>
            <a:r>
              <a:rPr lang="ru-RU" altLang="en-US" sz="1900" dirty="0"/>
              <a:t>листка</a:t>
            </a:r>
            <a:r>
              <a:rPr lang="en-US" altLang="ru-RU" sz="1900" dirty="0"/>
              <a:t> </a:t>
            </a:r>
            <a:r>
              <a:rPr lang="ru-RU" altLang="en-US" sz="1900" dirty="0"/>
              <a:t>капсулы</a:t>
            </a:r>
            <a:r>
              <a:rPr lang="en-US" altLang="ru-RU" sz="1900" dirty="0"/>
              <a:t> </a:t>
            </a:r>
            <a:r>
              <a:rPr lang="ru-RU" altLang="en-US" sz="1900" dirty="0"/>
              <a:t>у</a:t>
            </a:r>
            <a:r>
              <a:rPr lang="en-US" altLang="ru-RU" sz="1900" dirty="0"/>
              <a:t> </a:t>
            </a:r>
            <a:r>
              <a:rPr lang="ru-RU" altLang="en-US" sz="1900" dirty="0"/>
              <a:t>его</a:t>
            </a:r>
            <a:r>
              <a:rPr lang="en-US" altLang="ru-RU" sz="1900" dirty="0"/>
              <a:t> </a:t>
            </a:r>
            <a:r>
              <a:rPr lang="ru-RU" altLang="en-US" sz="1900" dirty="0" smtClean="0"/>
              <a:t>основания, на расстоянии 1-2 мм от надреза</a:t>
            </a:r>
            <a:endParaRPr lang="ru-RU" altLang="en-US" sz="19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 cstate="print"/>
          <a:srcRect l="6596" t="533" r="7919" b="52832"/>
          <a:stretch>
            <a:fillRect/>
          </a:stretch>
        </p:blipFill>
        <p:spPr>
          <a:xfrm>
            <a:off x="4499809" y="4247147"/>
            <a:ext cx="4439654" cy="2418346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 cstate="print"/>
          <a:srcRect l="15434" t="765" r="16546" b="12534"/>
          <a:stretch>
            <a:fillRect/>
          </a:stretch>
        </p:blipFill>
        <p:spPr>
          <a:xfrm>
            <a:off x="5976714" y="341300"/>
            <a:ext cx="2935705" cy="3874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048587"/>
          <p:cNvSpPr>
            <a:spLocks noGrp="1"/>
          </p:cNvSpPr>
          <p:nvPr>
            <p:ph type="title"/>
          </p:nvPr>
        </p:nvSpPr>
        <p:spPr>
          <a:xfrm>
            <a:off x="255672" y="216568"/>
            <a:ext cx="7886700" cy="1325563"/>
          </a:xfrm>
        </p:spPr>
        <p:txBody>
          <a:bodyPr>
            <a:normAutofit/>
          </a:bodyPr>
          <a:lstStyle/>
          <a:p>
            <a:pPr marL="0"/>
            <a:r>
              <a:rPr lang="ru-RU" sz="3200" dirty="0" smtClean="0"/>
              <a:t>Заполнение передней камеры </a:t>
            </a:r>
            <a:r>
              <a:rPr lang="ru-RU" sz="3200" dirty="0" err="1" smtClean="0"/>
              <a:t>вискоэластиком</a:t>
            </a:r>
            <a:endParaRPr lang="ru-RU" sz="3200" dirty="0" smtClean="0"/>
          </a:p>
        </p:txBody>
      </p:sp>
      <p:pic>
        <p:nvPicPr>
          <p:cNvPr id="9218" name="Picture 2" descr="Phaco step 1 : capsulorhexis&#10; Inject viscoelastic&#10; Slow and steady&#10; Push the aqueous out&#10;&#10; "/>
          <p:cNvPicPr>
            <a:picLocks noChangeAspect="1" noChangeArrowheads="1"/>
          </p:cNvPicPr>
          <p:nvPr/>
        </p:nvPicPr>
        <p:blipFill>
          <a:blip r:embed="rId2" cstate="print"/>
          <a:srcRect l="53077" t="19168" r="3168" b="3566"/>
          <a:stretch>
            <a:fillRect/>
          </a:stretch>
        </p:blipFill>
        <p:spPr bwMode="auto">
          <a:xfrm>
            <a:off x="5538835" y="1684310"/>
            <a:ext cx="3375904" cy="44757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3741" y="1615544"/>
            <a:ext cx="405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Медленно и равномерно</a:t>
            </a:r>
          </a:p>
          <a:p>
            <a:endParaRPr lang="ru-RU" dirty="0" smtClean="0"/>
          </a:p>
          <a:p>
            <a:r>
              <a:rPr lang="ru-RU" dirty="0" smtClean="0"/>
              <a:t>Замещая влагу передней камеры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4399" y="3250401"/>
            <a:ext cx="5161547" cy="311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Возможные осложнения:</a:t>
            </a:r>
          </a:p>
          <a:p>
            <a:endParaRPr lang="ru-RU" dirty="0" smtClean="0"/>
          </a:p>
          <a:p>
            <a:pPr marL="92075" indent="-2698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b="1" dirty="0" err="1" smtClean="0"/>
              <a:t>Выстреливание</a:t>
            </a:r>
            <a:r>
              <a:rPr lang="ru-RU" b="1" dirty="0" smtClean="0"/>
              <a:t> свободной канюли в переднюю камеру: 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Зашить дефект попозже</a:t>
            </a:r>
          </a:p>
          <a:p>
            <a:endParaRPr lang="ru-RU" dirty="0" smtClean="0"/>
          </a:p>
          <a:p>
            <a:r>
              <a:rPr lang="ru-RU" b="1" dirty="0" smtClean="0"/>
              <a:t>Пузыри воздуха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err="1" smtClean="0"/>
              <a:t>Аспирировать</a:t>
            </a:r>
            <a:r>
              <a:rPr lang="ru-RU" dirty="0" smtClean="0"/>
              <a:t> с помощью шприца с </a:t>
            </a:r>
            <a:r>
              <a:rPr lang="en-US" dirty="0" smtClean="0"/>
              <a:t>BSS</a:t>
            </a:r>
            <a:endParaRPr lang="ru-RU" dirty="0" smtClean="0"/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dirty="0" smtClean="0"/>
              <a:t>Добавить </a:t>
            </a:r>
            <a:r>
              <a:rPr lang="ru-RU" dirty="0" err="1" smtClean="0"/>
              <a:t>когезивного</a:t>
            </a:r>
            <a:r>
              <a:rPr lang="ru-RU" dirty="0" smtClean="0"/>
              <a:t> ВЭ дистально и выдавить пузыри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62" y="301050"/>
            <a:ext cx="8229600" cy="12005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Непрерывный круговой </a:t>
            </a:r>
            <a:r>
              <a:rPr lang="ru-RU" sz="3200" dirty="0" err="1" smtClean="0"/>
              <a:t>капсулорексис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8121067" cy="48519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Цель:</a:t>
            </a:r>
          </a:p>
          <a:p>
            <a:pPr>
              <a:buNone/>
            </a:pPr>
            <a:r>
              <a:rPr lang="ru-RU" sz="1800" dirty="0" smtClean="0"/>
              <a:t>Завершенный круг </a:t>
            </a:r>
          </a:p>
          <a:p>
            <a:pPr>
              <a:buNone/>
            </a:pPr>
            <a:r>
              <a:rPr lang="ru-RU" sz="1800" dirty="0" smtClean="0"/>
              <a:t>без радиального разрыва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Центральное расположение</a:t>
            </a:r>
          </a:p>
          <a:p>
            <a:pPr marL="0" indent="0">
              <a:buNone/>
            </a:pPr>
            <a:r>
              <a:rPr lang="ru-RU" sz="1800" dirty="0" smtClean="0"/>
              <a:t>0,5-1,0 мм менее, чем оптическая часть ИОЛ (5-5,5 мм)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Очень большой диаметр – риск зрачкового блока (пилокарпин в конце операции)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Очень маленький по диаметру – фимоз передней капсулы</a:t>
            </a:r>
            <a:endParaRPr lang="ru-RU" sz="1800" dirty="0"/>
          </a:p>
        </p:txBody>
      </p:sp>
      <p:pic>
        <p:nvPicPr>
          <p:cNvPr id="29700" name="Picture 4" descr="http://www.josydoodle.com/gallery_images/demoreelthumbs2010/03_capsulorhex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755" y="1416606"/>
            <a:ext cx="3566609" cy="2009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67494"/>
            <a:ext cx="6790888" cy="957299"/>
          </a:xfrm>
        </p:spPr>
        <p:txBody>
          <a:bodyPr>
            <a:normAutofit/>
          </a:bodyPr>
          <a:lstStyle/>
          <a:p>
            <a:pPr marL="0"/>
            <a:r>
              <a:rPr lang="ru-RU" sz="3200" dirty="0" err="1" smtClean="0"/>
              <a:t>Капсулорексис</a:t>
            </a:r>
            <a:r>
              <a:rPr lang="ru-RU" sz="3200" dirty="0" smtClean="0"/>
              <a:t> </a:t>
            </a:r>
            <a:r>
              <a:rPr lang="ru-RU" sz="3200" dirty="0" err="1" smtClean="0"/>
              <a:t>цистотомом</a:t>
            </a:r>
            <a:endParaRPr lang="ru-RU" sz="3200" dirty="0"/>
          </a:p>
        </p:txBody>
      </p:sp>
      <p:pic>
        <p:nvPicPr>
          <p:cNvPr id="30722" name="Picture 2" descr="Phaco step 1 :&#10;capsulorhexis with cystotome&#10;&#10; 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3460" y="1652631"/>
            <a:ext cx="6604302" cy="4737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519</TotalTime>
  <Words>638</Words>
  <Application>Microsoft Office PowerPoint</Application>
  <PresentationFormat>Экран (4:3)</PresentationFormat>
  <Paragraphs>121</Paragraphs>
  <Slides>30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</vt:lpstr>
      <vt:lpstr>Принципы формирования капсулорексиса. Гидродиссекция и  гидроделиниация.</vt:lpstr>
      <vt:lpstr>Непрерывный круговой капсулорексис: </vt:lpstr>
      <vt:lpstr>Размеры:</vt:lpstr>
      <vt:lpstr>Инструменты:</vt:lpstr>
      <vt:lpstr>Техника:</vt:lpstr>
      <vt:lpstr>Слайд 6</vt:lpstr>
      <vt:lpstr>Заполнение передней камеры вискоэластиком</vt:lpstr>
      <vt:lpstr>Непрерывный круговой капсулорексис</vt:lpstr>
      <vt:lpstr>Капсулорексис цистотомом</vt:lpstr>
      <vt:lpstr>Видео капсулорексис цистотомом</vt:lpstr>
      <vt:lpstr>Капсулорексис цистотомом и пинцетом</vt:lpstr>
      <vt:lpstr>Видео комбинированной методики</vt:lpstr>
      <vt:lpstr>Капсулорексис пинцетом, видео</vt:lpstr>
      <vt:lpstr>Ключи с успешному капсулорексису</vt:lpstr>
      <vt:lpstr>Возможные осложнения:</vt:lpstr>
      <vt:lpstr>Особенности капсулорексис на набухающих перезрелых катарактах</vt:lpstr>
      <vt:lpstr>Femtosecond capsulorhexis </vt:lpstr>
      <vt:lpstr>Видео femtosecond capsulorexis</vt:lpstr>
      <vt:lpstr>Гидродиссекция и гидроделиниация</vt:lpstr>
      <vt:lpstr>Инструменты </vt:lpstr>
      <vt:lpstr>Техника гидродиссекции</vt:lpstr>
      <vt:lpstr>Слайд 22</vt:lpstr>
      <vt:lpstr>Видео гидродиссекции:</vt:lpstr>
      <vt:lpstr>Возможные осложнения гидродиссекции</vt:lpstr>
      <vt:lpstr>Возможные осложнения гидродиссекции</vt:lpstr>
      <vt:lpstr>Техника гидроделиниации</vt:lpstr>
      <vt:lpstr>Слайд 27</vt:lpstr>
      <vt:lpstr>Видео гидродиссекции и гидроделиниации</vt:lpstr>
      <vt:lpstr>Copyright notice: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формирования капсулорексиса, гидродиссекция и гидроделиниация. 
</dc:title>
  <cp:lastModifiedBy>Jannet</cp:lastModifiedBy>
  <cp:revision>90</cp:revision>
  <dcterms:created xsi:type="dcterms:W3CDTF">2015-05-10T09:36:16Z</dcterms:created>
  <dcterms:modified xsi:type="dcterms:W3CDTF">2015-11-10T06:54:10Z</dcterms:modified>
</cp:coreProperties>
</file>