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61" r:id="rId5"/>
    <p:sldId id="262" r:id="rId6"/>
    <p:sldId id="263" r:id="rId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53" autoAdjust="0"/>
  </p:normalViewPr>
  <p:slideViewPr>
    <p:cSldViewPr>
      <p:cViewPr varScale="1">
        <p:scale>
          <a:sx n="147" d="100"/>
          <a:sy n="147" d="100"/>
        </p:scale>
        <p:origin x="-59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F23CB06-A914-47C7-80FE-89D2F63A102E}" type="slidenum">
              <a:rPr lang="ru-RU" smtClean="0"/>
              <a:pPr/>
              <a:t>‹#›</a:t>
            </a:fld>
            <a:endParaRPr lang="ru-RU"/>
          </a:p>
        </p:txBody>
      </p:sp>
      <p:sp>
        <p:nvSpPr>
          <p:cNvPr id="32" name="Прямоугольник 31"/>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125980"/>
            <a:ext cx="7772400" cy="113157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23CB06-A914-47C7-80FE-89D2F63A102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1981200" cy="4388644"/>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05980"/>
            <a:ext cx="5867400" cy="438864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23CB06-A914-47C7-80FE-89D2F63A102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23CB06-A914-47C7-80FE-89D2F63A102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0" y="1828800"/>
            <a:ext cx="6005624"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0" y="1600200"/>
            <a:ext cx="6005624"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23CB06-A914-47C7-80FE-89D2F63A102E}" type="slidenum">
              <a:rPr lang="ru-RU" smtClean="0"/>
              <a:pPr/>
              <a:t>‹#›</a:t>
            </a:fld>
            <a:endParaRPr lang="ru-RU"/>
          </a:p>
        </p:txBody>
      </p:sp>
      <p:sp>
        <p:nvSpPr>
          <p:cNvPr id="7" name="Прямоугольник 6"/>
          <p:cNvSpPr/>
          <p:nvPr/>
        </p:nvSpPr>
        <p:spPr>
          <a:xfrm>
            <a:off x="0" y="301698"/>
            <a:ext cx="914400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4048"/>
            <a:ext cx="8229600" cy="6858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23CB06-A914-47C7-80FE-89D2F63A102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301699"/>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384048"/>
            <a:ext cx="7772400" cy="6858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F23CB06-A914-47C7-80FE-89D2F63A102E}" type="slidenum">
              <a:rPr lang="ru-RU" smtClean="0"/>
              <a:pPr/>
              <a:t>‹#›</a:t>
            </a:fld>
            <a:endParaRPr lang="ru-RU"/>
          </a:p>
        </p:txBody>
      </p:sp>
      <p:sp>
        <p:nvSpPr>
          <p:cNvPr id="16" name="Прямоугольник 15"/>
          <p:cNvSpPr/>
          <p:nvPr/>
        </p:nvSpPr>
        <p:spPr>
          <a:xfrm>
            <a:off x="87790" y="510358"/>
            <a:ext cx="45720"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510358"/>
            <a:ext cx="36576"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84048"/>
            <a:ext cx="7772400" cy="6858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F23CB06-A914-47C7-80FE-89D2F63A102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F23CB06-A914-47C7-80FE-89D2F63A102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04787"/>
            <a:ext cx="8229600" cy="871538"/>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3134A46-6F02-478B-85A1-903CD2E1A4EB}"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23CB06-A914-47C7-80FE-89D2F63A102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413771"/>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31177" y="898342"/>
            <a:ext cx="99572"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330939"/>
            <a:ext cx="6858000" cy="526312"/>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420336"/>
            <a:ext cx="8778240" cy="3720108"/>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83577" y="1012642"/>
            <a:ext cx="99572"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36684" y="1090014"/>
            <a:ext cx="99572"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41625"/>
            <a:ext cx="2133600" cy="273844"/>
          </a:xfrm>
        </p:spPr>
        <p:txBody>
          <a:bodyPr/>
          <a:lstStyle>
            <a:extLst/>
          </a:lstStyle>
          <a:p>
            <a:fld id="{73134A46-6F02-478B-85A1-903CD2E1A4EB}" type="datetimeFigureOut">
              <a:rPr lang="ru-RU" smtClean="0"/>
              <a:pPr/>
              <a:t>11.02.2015</a:t>
            </a:fld>
            <a:endParaRPr lang="ru-RU"/>
          </a:p>
        </p:txBody>
      </p:sp>
      <p:sp>
        <p:nvSpPr>
          <p:cNvPr id="6" name="Нижний колонтитул 5"/>
          <p:cNvSpPr>
            <a:spLocks noGrp="1"/>
          </p:cNvSpPr>
          <p:nvPr>
            <p:ph type="ftr" sz="quarter" idx="11"/>
          </p:nvPr>
        </p:nvSpPr>
        <p:spPr>
          <a:xfrm>
            <a:off x="914400" y="41625"/>
            <a:ext cx="5562600" cy="273844"/>
          </a:xfrm>
        </p:spPr>
        <p:txBody>
          <a:bodyPr/>
          <a:lstStyle>
            <a:extLst/>
          </a:lstStyle>
          <a:p>
            <a:endParaRPr lang="ru-RU"/>
          </a:p>
        </p:txBody>
      </p:sp>
      <p:sp>
        <p:nvSpPr>
          <p:cNvPr id="7" name="Номер слайда 6"/>
          <p:cNvSpPr>
            <a:spLocks noGrp="1"/>
          </p:cNvSpPr>
          <p:nvPr>
            <p:ph type="sldNum" sz="quarter" idx="12"/>
          </p:nvPr>
        </p:nvSpPr>
        <p:spPr>
          <a:xfrm>
            <a:off x="8610600" y="41625"/>
            <a:ext cx="457200" cy="273844"/>
          </a:xfrm>
        </p:spPr>
        <p:txBody>
          <a:bodyPr/>
          <a:lstStyle>
            <a:extLst/>
          </a:lstStyle>
          <a:p>
            <a:fld id="{BF23CB06-A914-47C7-80FE-89D2F63A102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384048"/>
            <a:ext cx="7772400" cy="6858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337670"/>
            <a:ext cx="7772400" cy="3429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4812507"/>
            <a:ext cx="2133600" cy="273844"/>
          </a:xfrm>
          <a:prstGeom prst="rect">
            <a:avLst/>
          </a:prstGeom>
        </p:spPr>
        <p:txBody>
          <a:bodyPr vert="horz" anchor="b"/>
          <a:lstStyle>
            <a:lvl1pPr algn="l" eaLnBrk="1" latinLnBrk="0" hangingPunct="1">
              <a:defRPr kumimoji="0" sz="1100">
                <a:solidFill>
                  <a:schemeClr val="tx2"/>
                </a:solidFill>
              </a:defRPr>
            </a:lvl1pPr>
            <a:extLst/>
          </a:lstStyle>
          <a:p>
            <a:fld id="{73134A46-6F02-478B-85A1-903CD2E1A4EB}" type="datetimeFigureOut">
              <a:rPr lang="ru-RU" smtClean="0"/>
              <a:pPr/>
              <a:t>11.02.2015</a:t>
            </a:fld>
            <a:endParaRPr lang="ru-RU"/>
          </a:p>
        </p:txBody>
      </p:sp>
      <p:sp>
        <p:nvSpPr>
          <p:cNvPr id="3" name="Нижний колонтитул 2"/>
          <p:cNvSpPr>
            <a:spLocks noGrp="1"/>
          </p:cNvSpPr>
          <p:nvPr>
            <p:ph type="ftr" sz="quarter" idx="3"/>
          </p:nvPr>
        </p:nvSpPr>
        <p:spPr>
          <a:xfrm>
            <a:off x="914400" y="4812507"/>
            <a:ext cx="5562600" cy="273844"/>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4812507"/>
            <a:ext cx="457200" cy="273844"/>
          </a:xfrm>
          <a:prstGeom prst="rect">
            <a:avLst/>
          </a:prstGeom>
        </p:spPr>
        <p:txBody>
          <a:bodyPr vert="horz" anchor="b"/>
          <a:lstStyle>
            <a:lvl1pPr algn="l" eaLnBrk="1" latinLnBrk="0" hangingPunct="1">
              <a:defRPr kumimoji="0" sz="1200">
                <a:solidFill>
                  <a:schemeClr val="tx2"/>
                </a:solidFill>
              </a:defRPr>
            </a:lvl1pPr>
            <a:extLst/>
          </a:lstStyle>
          <a:p>
            <a:fld id="{BF23CB06-A914-47C7-80FE-89D2F63A102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44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body" idx="1"/>
          </p:nvPr>
        </p:nvSpPr>
        <p:spPr>
          <a:xfrm>
            <a:off x="7016750" y="438150"/>
            <a:ext cx="1911350" cy="506034"/>
          </a:xfrm>
        </p:spPr>
        <p:txBody>
          <a:bodyPr>
            <a:normAutofit/>
          </a:bodyPr>
          <a:lstStyle/>
          <a:p>
            <a:r>
              <a:rPr lang="en-US" sz="1200" dirty="0" smtClean="0"/>
              <a:t>Case report</a:t>
            </a:r>
            <a:br>
              <a:rPr lang="en-US" sz="1200" dirty="0" smtClean="0"/>
            </a:br>
            <a:r>
              <a:rPr lang="en-US" sz="1200" dirty="0" smtClean="0"/>
              <a:t> No financial interest</a:t>
            </a:r>
            <a:endParaRPr lang="ru-RU" sz="1200" dirty="0" smtClean="0"/>
          </a:p>
          <a:p>
            <a:endParaRPr lang="ru-RU" dirty="0"/>
          </a:p>
        </p:txBody>
      </p:sp>
      <p:sp>
        <p:nvSpPr>
          <p:cNvPr id="2" name="Заголовок 1"/>
          <p:cNvSpPr>
            <a:spLocks noGrp="1"/>
          </p:cNvSpPr>
          <p:nvPr>
            <p:ph type="title"/>
          </p:nvPr>
        </p:nvSpPr>
        <p:spPr>
          <a:xfrm>
            <a:off x="927100" y="1149350"/>
            <a:ext cx="7929618" cy="1383304"/>
          </a:xfrm>
        </p:spPr>
        <p:txBody>
          <a:bodyPr/>
          <a:lstStyle/>
          <a:p>
            <a:r>
              <a:rPr lang="en-US" sz="2400" spc="-100" dirty="0" smtClean="0">
                <a:cs typeface="Tahoma" pitchFamily="34" charset="0"/>
              </a:rPr>
              <a:t>The features of the Femtosecond Laser system </a:t>
            </a:r>
            <a:br>
              <a:rPr lang="en-US" sz="2400" spc="-100" dirty="0" smtClean="0">
                <a:cs typeface="Tahoma" pitchFamily="34" charset="0"/>
              </a:rPr>
            </a:br>
            <a:r>
              <a:rPr lang="en-US" sz="2400" spc="-100" dirty="0" smtClean="0">
                <a:cs typeface="Tahoma" pitchFamily="34" charset="0"/>
              </a:rPr>
              <a:t>flap creation process on the eye </a:t>
            </a:r>
            <a:br>
              <a:rPr lang="en-US" sz="2400" spc="-100" dirty="0" smtClean="0">
                <a:cs typeface="Tahoma" pitchFamily="34" charset="0"/>
              </a:rPr>
            </a:br>
            <a:r>
              <a:rPr lang="en-US" sz="2400" spc="-100" dirty="0" smtClean="0">
                <a:cs typeface="Tahoma" pitchFamily="34" charset="0"/>
              </a:rPr>
              <a:t>after radial keratotomy</a:t>
            </a:r>
            <a:endParaRPr lang="ru-RU" sz="2400" spc="-100" dirty="0">
              <a:cs typeface="Tahoma" pitchFamily="34" charset="0"/>
            </a:endParaRPr>
          </a:p>
        </p:txBody>
      </p:sp>
      <p:sp>
        <p:nvSpPr>
          <p:cNvPr id="4" name="TextBox 3"/>
          <p:cNvSpPr txBox="1"/>
          <p:nvPr/>
        </p:nvSpPr>
        <p:spPr>
          <a:xfrm>
            <a:off x="5327650" y="4216400"/>
            <a:ext cx="3600450" cy="523220"/>
          </a:xfrm>
          <a:prstGeom prst="rect">
            <a:avLst/>
          </a:prstGeom>
          <a:noFill/>
        </p:spPr>
        <p:txBody>
          <a:bodyPr wrap="square" rtlCol="0">
            <a:spAutoFit/>
          </a:bodyPr>
          <a:lstStyle/>
          <a:p>
            <a:r>
              <a:rPr lang="en-US" sz="1400" dirty="0" smtClean="0"/>
              <a:t>O.F. </a:t>
            </a:r>
            <a:r>
              <a:rPr lang="en-US" sz="1400" dirty="0" err="1" smtClean="0"/>
              <a:t>Ziiatdinova</a:t>
            </a:r>
            <a:r>
              <a:rPr lang="en-US" sz="1400" dirty="0" smtClean="0"/>
              <a:t>, L. N. </a:t>
            </a:r>
            <a:r>
              <a:rPr lang="en-US" sz="1400" dirty="0" err="1" smtClean="0"/>
              <a:t>Safiullina</a:t>
            </a:r>
            <a:r>
              <a:rPr lang="en-US" sz="1400" dirty="0" smtClean="0"/>
              <a:t/>
            </a:r>
            <a:br>
              <a:rPr lang="en-US" sz="1400" dirty="0" smtClean="0"/>
            </a:br>
            <a:r>
              <a:rPr lang="en-US" sz="1400" dirty="0" smtClean="0"/>
              <a:t>Eye surgery “</a:t>
            </a:r>
            <a:r>
              <a:rPr lang="en-US" sz="1400" dirty="0" err="1" smtClean="0"/>
              <a:t>Rascheskov</a:t>
            </a:r>
            <a:r>
              <a:rPr lang="en-US" sz="1400" dirty="0" smtClean="0"/>
              <a:t>”, Kazan, Russia</a:t>
            </a: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 y="71420"/>
            <a:ext cx="8513734" cy="330314"/>
          </a:xfrm>
        </p:spPr>
        <p:txBody>
          <a:bodyPr/>
          <a:lstStyle/>
          <a:p>
            <a:r>
              <a:rPr lang="en-US" sz="2400" b="1" dirty="0" smtClean="0"/>
              <a:t>METHODS</a:t>
            </a:r>
            <a:r>
              <a:rPr lang="ru-RU" dirty="0" smtClean="0"/>
              <a:t/>
            </a:r>
            <a:br>
              <a:rPr lang="ru-RU" dirty="0" smtClean="0"/>
            </a:br>
            <a:endParaRPr lang="ru-RU" dirty="0"/>
          </a:p>
        </p:txBody>
      </p:sp>
      <p:pic>
        <p:nvPicPr>
          <p:cNvPr id="4" name="Рисунок 3" descr="HUSNUTDINOVA_ZULFIJA_OD_24092014_112653_Scheimpf Images1.jpg"/>
          <p:cNvPicPr/>
          <p:nvPr/>
        </p:nvPicPr>
        <p:blipFill>
          <a:blip r:embed="rId2" cstate="print"/>
          <a:srcRect t="21369" r="4857"/>
          <a:stretch>
            <a:fillRect/>
          </a:stretch>
        </p:blipFill>
        <p:spPr>
          <a:xfrm>
            <a:off x="4572000" y="215900"/>
            <a:ext cx="4311650" cy="2126272"/>
          </a:xfrm>
          <a:prstGeom prst="rect">
            <a:avLst/>
          </a:prstGeom>
          <a:ln>
            <a:solidFill>
              <a:schemeClr val="tx1">
                <a:lumMod val="95000"/>
              </a:schemeClr>
            </a:solidFill>
          </a:ln>
        </p:spPr>
      </p:pic>
      <p:pic>
        <p:nvPicPr>
          <p:cNvPr id="6" name="Рисунок 5" descr="TOPO.jpg"/>
          <p:cNvPicPr/>
          <p:nvPr/>
        </p:nvPicPr>
        <p:blipFill>
          <a:blip r:embed="rId3" cstate="print"/>
          <a:srcRect t="11887"/>
          <a:stretch>
            <a:fillRect/>
          </a:stretch>
        </p:blipFill>
        <p:spPr>
          <a:xfrm>
            <a:off x="393700" y="2571750"/>
            <a:ext cx="3956050" cy="2446344"/>
          </a:xfrm>
          <a:prstGeom prst="rect">
            <a:avLst/>
          </a:prstGeom>
        </p:spPr>
      </p:pic>
      <p:sp>
        <p:nvSpPr>
          <p:cNvPr id="8" name="TextBox 7"/>
          <p:cNvSpPr txBox="1"/>
          <p:nvPr/>
        </p:nvSpPr>
        <p:spPr>
          <a:xfrm>
            <a:off x="260350" y="393700"/>
            <a:ext cx="4044950" cy="2031325"/>
          </a:xfrm>
          <a:prstGeom prst="rect">
            <a:avLst/>
          </a:prstGeom>
          <a:noFill/>
        </p:spPr>
        <p:txBody>
          <a:bodyPr wrap="square" rtlCol="0">
            <a:spAutoFit/>
          </a:bodyPr>
          <a:lstStyle/>
          <a:p>
            <a:pPr>
              <a:buNone/>
            </a:pPr>
            <a:r>
              <a:rPr lang="en-US" sz="1400" dirty="0" smtClean="0"/>
              <a:t>A 40-year-old woman underwent customized </a:t>
            </a:r>
            <a:r>
              <a:rPr lang="en-US" sz="1400" dirty="0" smtClean="0"/>
              <a:t>topography-guided</a:t>
            </a:r>
            <a:r>
              <a:rPr lang="en-US" sz="1400" dirty="0" smtClean="0"/>
              <a:t>  </a:t>
            </a:r>
            <a:r>
              <a:rPr lang="en-US" sz="1400" dirty="0" smtClean="0"/>
              <a:t>Femtosecond LASIK surgery on the right eye 25 years after 8-cut radial keratotomy (RK) on both eyes for myopia.</a:t>
            </a:r>
          </a:p>
          <a:p>
            <a:pPr>
              <a:buNone/>
            </a:pPr>
            <a:endParaRPr lang="ru-RU" sz="1400" dirty="0" smtClean="0"/>
          </a:p>
          <a:p>
            <a:pPr>
              <a:buNone/>
            </a:pPr>
            <a:r>
              <a:rPr lang="en-US" sz="1400" dirty="0" smtClean="0"/>
              <a:t>Visual acuity  OD: 0,16 </a:t>
            </a:r>
            <a:r>
              <a:rPr lang="en-US" sz="1400" dirty="0" err="1" smtClean="0"/>
              <a:t>sph</a:t>
            </a:r>
            <a:r>
              <a:rPr lang="en-US" sz="1400" dirty="0" smtClean="0"/>
              <a:t> +3,0 </a:t>
            </a:r>
            <a:r>
              <a:rPr lang="en-US" sz="1400" dirty="0" err="1" smtClean="0"/>
              <a:t>cyl</a:t>
            </a:r>
            <a:r>
              <a:rPr lang="en-US" sz="1400" dirty="0" smtClean="0"/>
              <a:t> -0.75 ax 89 = 0,5</a:t>
            </a:r>
            <a:endParaRPr lang="ru-RU" sz="1400" dirty="0" smtClean="0"/>
          </a:p>
          <a:p>
            <a:pPr>
              <a:buNone/>
            </a:pPr>
            <a:r>
              <a:rPr lang="en-US" sz="1400" dirty="0" smtClean="0"/>
              <a:t>The cuts have medium intensity and the depth about 330 </a:t>
            </a:r>
            <a:r>
              <a:rPr lang="en-US" sz="1400" dirty="0" err="1" smtClean="0"/>
              <a:t>mkm</a:t>
            </a:r>
            <a:r>
              <a:rPr lang="en-US" sz="1400" dirty="0" smtClean="0"/>
              <a:t>.</a:t>
            </a:r>
          </a:p>
          <a:p>
            <a:endParaRPr lang="ru-RU" sz="1400" dirty="0"/>
          </a:p>
        </p:txBody>
      </p:sp>
      <p:pic>
        <p:nvPicPr>
          <p:cNvPr id="9" name="Рисунок 8" descr="HUSNUTDINOVA_ZULFIJA_OD_24092014_112653_Scheimpf Images1.jpg"/>
          <p:cNvPicPr/>
          <p:nvPr/>
        </p:nvPicPr>
        <p:blipFill>
          <a:blip r:embed="rId2" cstate="print"/>
          <a:srcRect l="50376" t="36842" r="16542" b="36842"/>
          <a:stretch>
            <a:fillRect/>
          </a:stretch>
        </p:blipFill>
        <p:spPr>
          <a:xfrm>
            <a:off x="4572000" y="2527300"/>
            <a:ext cx="4311650" cy="2500330"/>
          </a:xfrm>
          <a:prstGeom prst="rect">
            <a:avLst/>
          </a:prstGeom>
          <a:noFill/>
          <a:ln>
            <a:solidFill>
              <a:schemeClr val="tx1">
                <a:lumMod val="95000"/>
              </a:schemeClr>
            </a:solidFill>
          </a:ln>
        </p:spPr>
      </p:pic>
      <p:cxnSp>
        <p:nvCxnSpPr>
          <p:cNvPr id="11" name="Прямая со стрелкой 10"/>
          <p:cNvCxnSpPr/>
          <p:nvPr/>
        </p:nvCxnSpPr>
        <p:spPr>
          <a:xfrm rot="5400000" flipH="1" flipV="1">
            <a:off x="6038850" y="1949450"/>
            <a:ext cx="2133600" cy="711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5949950" y="3371850"/>
            <a:ext cx="1200150" cy="11557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7327900" y="749300"/>
            <a:ext cx="533400" cy="51364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6172200" y="4083050"/>
            <a:ext cx="766557" cy="276999"/>
          </a:xfrm>
          <a:prstGeom prst="rect">
            <a:avLst/>
          </a:prstGeom>
          <a:noFill/>
        </p:spPr>
        <p:txBody>
          <a:bodyPr wrap="none" rtlCol="0">
            <a:spAutoFit/>
          </a:bodyPr>
          <a:lstStyle/>
          <a:p>
            <a:r>
              <a:rPr lang="en-US" sz="1200" dirty="0" smtClean="0"/>
              <a:t>330 </a:t>
            </a:r>
            <a:r>
              <a:rPr lang="en-US" sz="1200" dirty="0" err="1" smtClean="0"/>
              <a:t>mkm</a:t>
            </a:r>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60350" y="0"/>
            <a:ext cx="8883650" cy="428625"/>
          </a:xfrm>
        </p:spPr>
        <p:txBody>
          <a:bodyPr/>
          <a:lstStyle/>
          <a:p>
            <a:r>
              <a:rPr lang="en-US" sz="2400" b="1" dirty="0" smtClean="0"/>
              <a:t>RESULTS</a:t>
            </a:r>
            <a:endParaRPr lang="ru-RU" dirty="0"/>
          </a:p>
        </p:txBody>
      </p:sp>
      <p:pic>
        <p:nvPicPr>
          <p:cNvPr id="4" name="Рисунок 3"/>
          <p:cNvPicPr/>
          <p:nvPr/>
        </p:nvPicPr>
        <p:blipFill>
          <a:blip r:embed="rId2" cstate="print"/>
          <a:srcRect l="4258" t="21667" r="16415" b="10949"/>
          <a:stretch>
            <a:fillRect/>
          </a:stretch>
        </p:blipFill>
        <p:spPr bwMode="auto">
          <a:xfrm>
            <a:off x="4216400" y="304800"/>
            <a:ext cx="4714908" cy="2301235"/>
          </a:xfrm>
          <a:prstGeom prst="rect">
            <a:avLst/>
          </a:prstGeom>
          <a:noFill/>
          <a:ln w="9525">
            <a:noFill/>
            <a:miter lim="800000"/>
            <a:headEnd/>
            <a:tailEnd/>
          </a:ln>
        </p:spPr>
      </p:pic>
      <p:pic>
        <p:nvPicPr>
          <p:cNvPr id="6" name="Рисунок 5"/>
          <p:cNvPicPr/>
          <p:nvPr/>
        </p:nvPicPr>
        <p:blipFill>
          <a:blip r:embed="rId3" cstate="print"/>
          <a:srcRect l="22675" t="25238" r="10311" b="14762"/>
          <a:stretch>
            <a:fillRect/>
          </a:stretch>
        </p:blipFill>
        <p:spPr bwMode="auto">
          <a:xfrm>
            <a:off x="304800" y="2882900"/>
            <a:ext cx="4145334" cy="2170110"/>
          </a:xfrm>
          <a:prstGeom prst="rect">
            <a:avLst/>
          </a:prstGeom>
          <a:noFill/>
          <a:ln w="9525">
            <a:noFill/>
            <a:miter lim="800000"/>
            <a:headEnd/>
            <a:tailEnd/>
          </a:ln>
        </p:spPr>
      </p:pic>
      <p:sp>
        <p:nvSpPr>
          <p:cNvPr id="7" name="TextBox 6"/>
          <p:cNvSpPr txBox="1"/>
          <p:nvPr/>
        </p:nvSpPr>
        <p:spPr>
          <a:xfrm>
            <a:off x="482600" y="571500"/>
            <a:ext cx="3600450" cy="1384995"/>
          </a:xfrm>
          <a:prstGeom prst="rect">
            <a:avLst/>
          </a:prstGeom>
          <a:noFill/>
        </p:spPr>
        <p:txBody>
          <a:bodyPr wrap="square" rtlCol="0">
            <a:spAutoFit/>
          </a:bodyPr>
          <a:lstStyle/>
          <a:p>
            <a:pPr algn="r"/>
            <a:r>
              <a:rPr lang="en-US" sz="1400" dirty="0" smtClean="0"/>
              <a:t>The </a:t>
            </a:r>
            <a:r>
              <a:rPr lang="en-US" sz="1400" dirty="0" err="1" smtClean="0"/>
              <a:t>WaveLight</a:t>
            </a:r>
            <a:r>
              <a:rPr lang="en-US" sz="1400" dirty="0" smtClean="0"/>
              <a:t> FS 200 Femtosecond Laser (Alcon) was used to create LASIK flap. </a:t>
            </a:r>
          </a:p>
          <a:p>
            <a:pPr algn="r"/>
            <a:endParaRPr lang="en-US" sz="1400" dirty="0" smtClean="0"/>
          </a:p>
          <a:p>
            <a:pPr algn="r"/>
            <a:r>
              <a:rPr lang="en-US" sz="1400" dirty="0" smtClean="0"/>
              <a:t>The flap parameters :diameter 9 mm, 12 o’clock hinge, 70 degrees side cuts and the depth 120 </a:t>
            </a:r>
            <a:r>
              <a:rPr lang="en-US" sz="1400" dirty="0" err="1" smtClean="0"/>
              <a:t>mkm</a:t>
            </a:r>
            <a:r>
              <a:rPr lang="en-US" sz="1400" dirty="0" smtClean="0"/>
              <a:t>. </a:t>
            </a:r>
            <a:endParaRPr lang="ru-RU" sz="1400" dirty="0"/>
          </a:p>
        </p:txBody>
      </p:sp>
      <p:sp>
        <p:nvSpPr>
          <p:cNvPr id="8" name="TextBox 7"/>
          <p:cNvSpPr txBox="1"/>
          <p:nvPr/>
        </p:nvSpPr>
        <p:spPr>
          <a:xfrm>
            <a:off x="4483100" y="3105150"/>
            <a:ext cx="3733800" cy="738664"/>
          </a:xfrm>
          <a:prstGeom prst="rect">
            <a:avLst/>
          </a:prstGeom>
          <a:noFill/>
        </p:spPr>
        <p:txBody>
          <a:bodyPr wrap="square" rtlCol="0">
            <a:spAutoFit/>
          </a:bodyPr>
          <a:lstStyle/>
          <a:p>
            <a:r>
              <a:rPr lang="en-US" sz="1400" dirty="0" smtClean="0"/>
              <a:t>The </a:t>
            </a:r>
            <a:r>
              <a:rPr lang="en-US" sz="1400" dirty="0" err="1" smtClean="0"/>
              <a:t>WaveLight</a:t>
            </a:r>
            <a:r>
              <a:rPr lang="en-US" sz="1400" dirty="0" smtClean="0"/>
              <a:t> EX500 </a:t>
            </a:r>
            <a:r>
              <a:rPr lang="en-US" sz="1400" dirty="0" err="1" smtClean="0"/>
              <a:t>Excimer</a:t>
            </a:r>
            <a:r>
              <a:rPr lang="en-US" sz="1400" dirty="0" smtClean="0"/>
              <a:t> Laser was used to perform the customized </a:t>
            </a:r>
            <a:r>
              <a:rPr lang="en-US" sz="1400" dirty="0" smtClean="0"/>
              <a:t>topography-guided </a:t>
            </a:r>
            <a:r>
              <a:rPr lang="en-US" sz="1400" dirty="0" smtClean="0"/>
              <a:t>ablation in the eye after the initial RK.</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7830_20141017_143706_OCTReport_R_001.jpg"/>
          <p:cNvPicPr/>
          <p:nvPr/>
        </p:nvPicPr>
        <p:blipFill>
          <a:blip r:embed="rId2" cstate="print"/>
          <a:srcRect r="4229" b="35776"/>
          <a:stretch>
            <a:fillRect/>
          </a:stretch>
        </p:blipFill>
        <p:spPr>
          <a:xfrm>
            <a:off x="3860800" y="749300"/>
            <a:ext cx="5110528" cy="3921140"/>
          </a:xfrm>
          <a:prstGeom prst="rect">
            <a:avLst/>
          </a:prstGeom>
        </p:spPr>
      </p:pic>
      <p:sp>
        <p:nvSpPr>
          <p:cNvPr id="5" name="TextBox 4"/>
          <p:cNvSpPr txBox="1"/>
          <p:nvPr/>
        </p:nvSpPr>
        <p:spPr>
          <a:xfrm>
            <a:off x="215900" y="428610"/>
            <a:ext cx="3511550" cy="2246769"/>
          </a:xfrm>
          <a:prstGeom prst="rect">
            <a:avLst/>
          </a:prstGeom>
          <a:noFill/>
        </p:spPr>
        <p:txBody>
          <a:bodyPr wrap="square" rtlCol="0">
            <a:spAutoFit/>
          </a:bodyPr>
          <a:lstStyle/>
          <a:p>
            <a:pPr>
              <a:buNone/>
            </a:pPr>
            <a:r>
              <a:rPr lang="en-US" sz="1400" dirty="0" smtClean="0"/>
              <a:t>No intra- or postoperative complications were observed. The docking into the eye and Femtosecond  Laser system flap creation process went smoothly.</a:t>
            </a:r>
          </a:p>
          <a:p>
            <a:pPr>
              <a:buNone/>
            </a:pPr>
            <a:r>
              <a:rPr lang="en-US" sz="1400" dirty="0" smtClean="0"/>
              <a:t/>
            </a:r>
            <a:br>
              <a:rPr lang="en-US" sz="1400" dirty="0" smtClean="0"/>
            </a:br>
            <a:r>
              <a:rPr lang="en-US" sz="1400" dirty="0" smtClean="0"/>
              <a:t>The flap lifting and reposition were also with standard technique. The flap subjectively had regular  thickness.</a:t>
            </a:r>
            <a:endParaRPr lang="ru-RU" sz="1400" dirty="0" smtClean="0"/>
          </a:p>
          <a:p>
            <a:endParaRPr lang="ru-RU" sz="1400" dirty="0" smtClean="0"/>
          </a:p>
          <a:p>
            <a:endParaRPr lang="ru-RU" sz="1400" dirty="0"/>
          </a:p>
        </p:txBody>
      </p:sp>
      <p:pic>
        <p:nvPicPr>
          <p:cNvPr id="6" name="Рисунок 5" descr="Husnetdinova EYE.jpg"/>
          <p:cNvPicPr>
            <a:picLocks noChangeAspect="1"/>
          </p:cNvPicPr>
          <p:nvPr/>
        </p:nvPicPr>
        <p:blipFill>
          <a:blip r:embed="rId3" cstate="print"/>
          <a:stretch>
            <a:fillRect/>
          </a:stretch>
        </p:blipFill>
        <p:spPr>
          <a:xfrm>
            <a:off x="215900" y="2349500"/>
            <a:ext cx="2296402" cy="23096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USNUTDINOVA_ZULFIJA_OD_17102014_113735_Compare 2 Exams.JPG"/>
          <p:cNvPicPr/>
          <p:nvPr/>
        </p:nvPicPr>
        <p:blipFill>
          <a:blip r:embed="rId2" cstate="print"/>
          <a:stretch>
            <a:fillRect/>
          </a:stretch>
        </p:blipFill>
        <p:spPr>
          <a:xfrm>
            <a:off x="1193800" y="1416050"/>
            <a:ext cx="6486559" cy="3238500"/>
          </a:xfrm>
          <a:prstGeom prst="rect">
            <a:avLst/>
          </a:prstGeom>
        </p:spPr>
      </p:pic>
      <p:sp>
        <p:nvSpPr>
          <p:cNvPr id="5" name="TextBox 4"/>
          <p:cNvSpPr txBox="1"/>
          <p:nvPr/>
        </p:nvSpPr>
        <p:spPr>
          <a:xfrm>
            <a:off x="927100" y="171450"/>
            <a:ext cx="7245350" cy="1169551"/>
          </a:xfrm>
          <a:prstGeom prst="rect">
            <a:avLst/>
          </a:prstGeom>
          <a:noFill/>
        </p:spPr>
        <p:txBody>
          <a:bodyPr wrap="square" rtlCol="0">
            <a:spAutoFit/>
          </a:bodyPr>
          <a:lstStyle/>
          <a:p>
            <a:r>
              <a:rPr lang="en-US" sz="1400" dirty="0" smtClean="0"/>
              <a:t>Study results showed that the eye after 8-cut RK with medium intensity scars could not have complications with Femtosecond Laser system flap creation process. The flap could be regular and would not have problems with lifting and reposition.</a:t>
            </a:r>
          </a:p>
          <a:p>
            <a:endParaRPr lang="en-US" sz="1400" dirty="0" smtClean="0"/>
          </a:p>
          <a:p>
            <a:r>
              <a:rPr lang="en-US" sz="1400" dirty="0" smtClean="0"/>
              <a:t>Visual acuity</a:t>
            </a:r>
            <a:r>
              <a:rPr lang="ru-RU" sz="1400" dirty="0" smtClean="0"/>
              <a:t> </a:t>
            </a:r>
            <a:r>
              <a:rPr lang="en-US" sz="1400" dirty="0" smtClean="0"/>
              <a:t>OD two weeks  after operation : 0,8</a:t>
            </a:r>
          </a:p>
        </p:txBody>
      </p:sp>
      <p:sp>
        <p:nvSpPr>
          <p:cNvPr id="6" name="TextBox 5"/>
          <p:cNvSpPr txBox="1"/>
          <p:nvPr/>
        </p:nvSpPr>
        <p:spPr>
          <a:xfrm>
            <a:off x="2927350" y="4572000"/>
            <a:ext cx="2853666" cy="276999"/>
          </a:xfrm>
          <a:prstGeom prst="rect">
            <a:avLst/>
          </a:prstGeom>
          <a:noFill/>
        </p:spPr>
        <p:txBody>
          <a:bodyPr wrap="none" rtlCol="0">
            <a:spAutoFit/>
          </a:bodyPr>
          <a:lstStyle/>
          <a:p>
            <a:r>
              <a:rPr lang="en-US" sz="1200" dirty="0" smtClean="0"/>
              <a:t>Compare maps before and after operation</a:t>
            </a:r>
            <a:endParaRPr lang="ru-RU"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5900" y="393700"/>
            <a:ext cx="7772400" cy="685800"/>
          </a:xfrm>
        </p:spPr>
        <p:txBody>
          <a:bodyPr/>
          <a:lstStyle/>
          <a:p>
            <a:r>
              <a:rPr lang="en-US" sz="2400" b="1" dirty="0" smtClean="0"/>
              <a:t>CONCLUSIONS</a:t>
            </a:r>
            <a:endParaRPr lang="ru-RU" sz="2400" dirty="0"/>
          </a:p>
        </p:txBody>
      </p:sp>
      <p:sp>
        <p:nvSpPr>
          <p:cNvPr id="5" name="TextBox 4"/>
          <p:cNvSpPr txBox="1"/>
          <p:nvPr/>
        </p:nvSpPr>
        <p:spPr>
          <a:xfrm>
            <a:off x="1727200" y="4216400"/>
            <a:ext cx="4429156" cy="646331"/>
          </a:xfrm>
          <a:prstGeom prst="rect">
            <a:avLst/>
          </a:prstGeom>
          <a:noFill/>
        </p:spPr>
        <p:txBody>
          <a:bodyPr wrap="square" rtlCol="0">
            <a:spAutoFit/>
          </a:bodyPr>
          <a:lstStyle/>
          <a:p>
            <a:r>
              <a:rPr lang="en-US" dirty="0" smtClean="0"/>
              <a:t>Thank you for your attention!</a:t>
            </a:r>
          </a:p>
          <a:p>
            <a:endParaRPr lang="ru-RU" dirty="0"/>
          </a:p>
        </p:txBody>
      </p:sp>
      <p:pic>
        <p:nvPicPr>
          <p:cNvPr id="1026" name="Picture 2"/>
          <p:cNvPicPr>
            <a:picLocks noChangeAspect="1" noChangeArrowheads="1"/>
          </p:cNvPicPr>
          <p:nvPr/>
        </p:nvPicPr>
        <p:blipFill>
          <a:blip r:embed="rId2" cstate="print"/>
          <a:srcRect t="8015" b="26864"/>
          <a:stretch>
            <a:fillRect/>
          </a:stretch>
        </p:blipFill>
        <p:spPr bwMode="auto">
          <a:xfrm>
            <a:off x="6038850" y="482599"/>
            <a:ext cx="2851178" cy="3300945"/>
          </a:xfrm>
          <a:prstGeom prst="rect">
            <a:avLst/>
          </a:prstGeom>
          <a:noFill/>
          <a:ln w="9525">
            <a:noFill/>
            <a:miter lim="800000"/>
            <a:headEnd/>
            <a:tailEnd/>
          </a:ln>
          <a:effectLst/>
        </p:spPr>
      </p:pic>
      <p:sp>
        <p:nvSpPr>
          <p:cNvPr id="7" name="TextBox 6"/>
          <p:cNvSpPr txBox="1"/>
          <p:nvPr/>
        </p:nvSpPr>
        <p:spPr>
          <a:xfrm>
            <a:off x="704850" y="1149350"/>
            <a:ext cx="4845050" cy="2246769"/>
          </a:xfrm>
          <a:prstGeom prst="rect">
            <a:avLst/>
          </a:prstGeom>
          <a:noFill/>
        </p:spPr>
        <p:txBody>
          <a:bodyPr wrap="square" rtlCol="0">
            <a:spAutoFit/>
          </a:bodyPr>
          <a:lstStyle/>
          <a:p>
            <a:r>
              <a:rPr lang="en-US" sz="1400" dirty="0" smtClean="0"/>
              <a:t>Femtosecond  flap LASIK procedure could be used for correct refractive errors in eyes with previous radial keratotomy. The corneal flap lifting requires accuracy with separation from the </a:t>
            </a:r>
            <a:r>
              <a:rPr lang="en-US" sz="1400" dirty="0" err="1" smtClean="0"/>
              <a:t>stromal</a:t>
            </a:r>
            <a:r>
              <a:rPr lang="en-US" sz="1400" dirty="0" smtClean="0"/>
              <a:t> bed.</a:t>
            </a:r>
          </a:p>
          <a:p>
            <a:endParaRPr lang="ru-RU" sz="1400" dirty="0" smtClean="0"/>
          </a:p>
          <a:p>
            <a:r>
              <a:rPr lang="en-US" sz="1400" dirty="0" smtClean="0"/>
              <a:t>Creating the flap with the Femtosecond Laser, flap lifting and reposition in eye after 8-cut RKT with medium intensity scars and the depth until 330 </a:t>
            </a:r>
            <a:r>
              <a:rPr lang="en-US" sz="1400" dirty="0" err="1" smtClean="0"/>
              <a:t>mkm</a:t>
            </a:r>
            <a:r>
              <a:rPr lang="en-US" sz="1400" dirty="0" smtClean="0"/>
              <a:t> would performed within standard technique.</a:t>
            </a:r>
            <a:endParaRPr lang="ru-RU" sz="1400" dirty="0" smtClean="0"/>
          </a:p>
          <a:p>
            <a:endParaRPr lang="ru-RU"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97</Words>
  <Application>Microsoft Office PowerPoint</Application>
  <PresentationFormat>Экран (16:9)</PresentationFormat>
  <Paragraphs>25</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Метро</vt:lpstr>
      <vt:lpstr>The features of the Femtosecond Laser system  flap creation process on the eye  after radial keratotomy</vt:lpstr>
      <vt:lpstr>METHODS </vt:lpstr>
      <vt:lpstr>RESULTS</vt:lpstr>
      <vt:lpstr>Слайд 4</vt:lpstr>
      <vt:lpstr>Слайд 5</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features of the femtosecond laser system flap creation process on the eye after radial keratotomy.  O.F. Ziiatdinova, L. N. Safiullina  Eye surhery “Rascheskov”, Kazan, Russia  NO FINANCIAL INTEREST</dc:title>
  <dc:creator>Олеся</dc:creator>
  <cp:lastModifiedBy>Usre02</cp:lastModifiedBy>
  <cp:revision>21</cp:revision>
  <dcterms:created xsi:type="dcterms:W3CDTF">2015-02-09T20:56:54Z</dcterms:created>
  <dcterms:modified xsi:type="dcterms:W3CDTF">2015-02-11T12:37:21Z</dcterms:modified>
</cp:coreProperties>
</file>